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07" r:id="rId4"/>
    <p:sldId id="308" r:id="rId5"/>
    <p:sldId id="259" r:id="rId6"/>
    <p:sldId id="304" r:id="rId7"/>
    <p:sldId id="305" r:id="rId8"/>
    <p:sldId id="306" r:id="rId9"/>
    <p:sldId id="297" r:id="rId10"/>
    <p:sldId id="309" r:id="rId11"/>
    <p:sldId id="310" r:id="rId12"/>
    <p:sldId id="311" r:id="rId13"/>
    <p:sldId id="312" r:id="rId14"/>
    <p:sldId id="313" r:id="rId15"/>
    <p:sldId id="314" r:id="rId16"/>
    <p:sldId id="316" r:id="rId17"/>
    <p:sldId id="315" r:id="rId18"/>
    <p:sldId id="319" r:id="rId19"/>
    <p:sldId id="320" r:id="rId20"/>
    <p:sldId id="322" r:id="rId21"/>
    <p:sldId id="271" r:id="rId22"/>
    <p:sldId id="272" r:id="rId23"/>
    <p:sldId id="273" r:id="rId24"/>
    <p:sldId id="274" r:id="rId25"/>
    <p:sldId id="321" r:id="rId26"/>
    <p:sldId id="325" r:id="rId27"/>
    <p:sldId id="326" r:id="rId28"/>
    <p:sldId id="317" r:id="rId29"/>
    <p:sldId id="318" r:id="rId30"/>
    <p:sldId id="324" r:id="rId31"/>
    <p:sldId id="323" r:id="rId3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6F6F6"/>
    <a:srgbClr val="FF99FF"/>
    <a:srgbClr val="04D0E6"/>
    <a:srgbClr val="FF3300"/>
    <a:srgbClr val="FCE18C"/>
    <a:srgbClr val="660066"/>
    <a:srgbClr val="003300"/>
    <a:srgbClr val="000000"/>
    <a:srgbClr val="BEF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Средний стиль 3 — акцент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1DD296A-638E-4053-BCDA-523F5C48F125}" type="datetimeFigureOut">
              <a:rPr lang="ru-RU" smtClean="0"/>
              <a:t>10.12.2018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1569203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1DD296A-638E-4053-BCDA-523F5C48F125}" type="datetimeFigureOut">
              <a:rPr lang="ru-RU" smtClean="0"/>
              <a:t>10.12.2018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1237574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1DD296A-638E-4053-BCDA-523F5C48F125}" type="datetimeFigureOut">
              <a:rPr lang="ru-RU" smtClean="0"/>
              <a:t>10.12.2018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40340212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1DD296A-638E-4053-BCDA-523F5C48F125}" type="datetimeFigureOut">
              <a:rPr lang="ru-RU" smtClean="0"/>
              <a:t>10.12.2018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729466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1DD296A-638E-4053-BCDA-523F5C48F125}" type="datetimeFigureOut">
              <a:rPr lang="ru-RU" smtClean="0"/>
              <a:t>10.12.2018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2428613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1DD296A-638E-4053-BCDA-523F5C48F125}" type="datetimeFigureOut">
              <a:rPr lang="ru-RU" smtClean="0"/>
              <a:t>10.12.2018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24288640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1DD296A-638E-4053-BCDA-523F5C48F125}" type="datetimeFigureOut">
              <a:rPr lang="ru-RU" smtClean="0"/>
              <a:t>10.12.2018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23826710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1DD296A-638E-4053-BCDA-523F5C48F125}" type="datetimeFigureOut">
              <a:rPr lang="ru-RU" smtClean="0"/>
              <a:t>10.12.2018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37190328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1DD296A-638E-4053-BCDA-523F5C48F125}" type="datetimeFigureOut">
              <a:rPr lang="ru-RU" smtClean="0"/>
              <a:t>10.12.2018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3451545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1DD296A-638E-4053-BCDA-523F5C48F125}" type="datetimeFigureOut">
              <a:rPr lang="ru-RU" smtClean="0"/>
              <a:t>10.12.2018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2424574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1DD296A-638E-4053-BCDA-523F5C48F125}" type="datetimeFigureOut">
              <a:rPr lang="ru-RU" smtClean="0"/>
              <a:t>10.12.2018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D421FD7-8C80-42E8-8EB9-87298EED9467}" type="slidenum">
              <a:rPr lang="ru-RU" smtClean="0"/>
              <a:t>‹#›</a:t>
            </a:fld>
            <a:endParaRPr lang="ru-RU"/>
          </a:p>
        </p:txBody>
      </p:sp>
    </p:spTree>
    <p:extLst>
      <p:ext uri="{BB962C8B-B14F-4D97-AF65-F5344CB8AC3E}">
        <p14:creationId xmlns:p14="http://schemas.microsoft.com/office/powerpoint/2010/main" val="33027246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DD296A-638E-4053-BCDA-523F5C48F125}" type="datetimeFigureOut">
              <a:rPr lang="ru-RU" smtClean="0"/>
              <a:t>10.12.2018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21FD7-8C80-42E8-8EB9-87298EED9467}" type="slidenum">
              <a:rPr lang="ru-RU" smtClean="0"/>
              <a:t>‹#›</a:t>
            </a:fld>
            <a:endParaRPr lang="ru-RU"/>
          </a:p>
        </p:txBody>
      </p:sp>
    </p:spTree>
    <p:extLst>
      <p:ext uri="{BB962C8B-B14F-4D97-AF65-F5344CB8AC3E}">
        <p14:creationId xmlns:p14="http://schemas.microsoft.com/office/powerpoint/2010/main" val="3101561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3.wdp"/><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714" y="-1942240"/>
            <a:ext cx="13933714" cy="8800240"/>
          </a:xfrm>
          <a:prstGeom prst="rect">
            <a:avLst/>
          </a:prstGeom>
        </p:spPr>
      </p:pic>
      <p:sp>
        <p:nvSpPr>
          <p:cNvPr id="5" name="Прямоугольник 4"/>
          <p:cNvSpPr/>
          <p:nvPr/>
        </p:nvSpPr>
        <p:spPr>
          <a:xfrm>
            <a:off x="994298" y="2210541"/>
            <a:ext cx="6462945" cy="2246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ProFinder</a:t>
            </a:r>
            <a:endParaRPr lang="ru-RU" sz="1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8535296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0_okq3czjTQIdd9GpB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35882"/>
            <a:ext cx="12186537" cy="34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Прямоугольник 6"/>
          <p:cNvSpPr/>
          <p:nvPr/>
        </p:nvSpPr>
        <p:spPr>
          <a:xfrm>
            <a:off x="0" y="0"/>
            <a:ext cx="12186536" cy="1062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rPr>
              <a:t>Quality attributes </a:t>
            </a:r>
            <a:r>
              <a:rPr lang="en-US" sz="5400" dirty="0" smtClean="0">
                <a:solidFill>
                  <a:schemeClr val="tx1"/>
                </a:solidFill>
              </a:rPr>
              <a:t>types</a:t>
            </a:r>
            <a:endParaRPr lang="en-US" sz="5400" dirty="0">
              <a:solidFill>
                <a:schemeClr val="tx1"/>
              </a:solidFill>
            </a:endParaRPr>
          </a:p>
        </p:txBody>
      </p:sp>
      <p:sp>
        <p:nvSpPr>
          <p:cNvPr id="9" name="Прямоугольник 8"/>
          <p:cNvSpPr/>
          <p:nvPr/>
        </p:nvSpPr>
        <p:spPr>
          <a:xfrm>
            <a:off x="304800" y="5259977"/>
            <a:ext cx="11695611" cy="1210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This standard describes the quality attributes for a software product. Next, we’ll look at what exactly each attribute means individually</a:t>
            </a:r>
            <a:r>
              <a:rPr lang="en-US" sz="2400" dirty="0" smtClean="0">
                <a:solidFill>
                  <a:schemeClr val="tx1"/>
                </a:solidFill>
              </a:rPr>
              <a:t>.</a:t>
            </a:r>
            <a:endParaRPr lang="en-US" sz="2400" dirty="0">
              <a:solidFill>
                <a:schemeClr val="tx1"/>
              </a:solidFill>
            </a:endParaRPr>
          </a:p>
        </p:txBody>
      </p:sp>
    </p:spTree>
    <p:extLst>
      <p:ext uri="{BB962C8B-B14F-4D97-AF65-F5344CB8AC3E}">
        <p14:creationId xmlns:p14="http://schemas.microsoft.com/office/powerpoint/2010/main" val="23928315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4632961" cy="2844801"/>
          </a:xfrm>
          <a:prstGeom prst="rect">
            <a:avLst/>
          </a:prstGeom>
        </p:spPr>
      </p:pic>
      <p:sp>
        <p:nvSpPr>
          <p:cNvPr id="5" name="Прямоугольник 4"/>
          <p:cNvSpPr/>
          <p:nvPr/>
        </p:nvSpPr>
        <p:spPr>
          <a:xfrm>
            <a:off x="4632960" y="0"/>
            <a:ext cx="7184572" cy="3143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b="1" smtClean="0">
                <a:solidFill>
                  <a:schemeClr val="tx1"/>
                </a:solidFill>
              </a:rPr>
              <a:t>Performance</a:t>
            </a:r>
            <a:r>
              <a:rPr lang="en-US" smtClean="0">
                <a:solidFill>
                  <a:schemeClr val="tx1"/>
                </a:solidFill>
              </a:rPr>
              <a:t> shows the response of the system to performing certain actions for a certain period of time.</a:t>
            </a:r>
          </a:p>
          <a:p>
            <a:r>
              <a:rPr lang="en-US" smtClean="0">
                <a:solidFill>
                  <a:schemeClr val="tx1"/>
                </a:solidFill>
              </a:rPr>
              <a:t>There </a:t>
            </a:r>
            <a:r>
              <a:rPr lang="ru-RU" b="1" smtClean="0">
                <a:solidFill>
                  <a:schemeClr val="tx1"/>
                </a:solidFill>
              </a:rPr>
              <a:t>are two ways how to measure performance</a:t>
            </a:r>
            <a:r>
              <a:rPr lang="en-US" smtClean="0">
                <a:solidFill>
                  <a:schemeClr val="tx1"/>
                </a:solidFill>
              </a:rPr>
              <a:t>:</a:t>
            </a:r>
          </a:p>
          <a:p>
            <a:pPr marL="285750" lvl="0" indent="-285750">
              <a:buFont typeface="Arial" panose="020B0604020202020204" pitchFamily="34" charset="0"/>
              <a:buChar char="•"/>
            </a:pPr>
            <a:r>
              <a:rPr lang="en-US" b="1" smtClean="0">
                <a:solidFill>
                  <a:schemeClr val="tx1"/>
                </a:solidFill>
              </a:rPr>
              <a:t>Latency:</a:t>
            </a:r>
            <a:r>
              <a:rPr lang="en-US" smtClean="0">
                <a:solidFill>
                  <a:schemeClr val="tx1"/>
                </a:solidFill>
              </a:rPr>
              <a:t> Time spent on responding to an event</a:t>
            </a:r>
          </a:p>
          <a:p>
            <a:pPr marL="285750" lvl="0" indent="-285750">
              <a:buFont typeface="Arial" panose="020B0604020202020204" pitchFamily="34" charset="0"/>
              <a:buChar char="•"/>
            </a:pPr>
            <a:r>
              <a:rPr lang="en-US" b="1" smtClean="0">
                <a:solidFill>
                  <a:schemeClr val="tx1"/>
                </a:solidFill>
              </a:rPr>
              <a:t>Channel capacity</a:t>
            </a:r>
            <a:r>
              <a:rPr lang="uk-UA" smtClean="0">
                <a:solidFill>
                  <a:schemeClr val="tx1"/>
                </a:solidFill>
              </a:rPr>
              <a:t>:</a:t>
            </a:r>
            <a:r>
              <a:rPr lang="en-US" smtClean="0">
                <a:solidFill>
                  <a:schemeClr val="tx1"/>
                </a:solidFill>
              </a:rPr>
              <a:t> The number of events that occur at a certain point in time.</a:t>
            </a:r>
          </a:p>
          <a:p>
            <a:r>
              <a:rPr lang="en-US" smtClean="0">
                <a:solidFill>
                  <a:schemeClr val="tx1"/>
                </a:solidFill>
              </a:rPr>
              <a:t>In practice, </a:t>
            </a:r>
            <a:r>
              <a:rPr lang="ru-RU" b="1" smtClean="0">
                <a:solidFill>
                  <a:schemeClr val="tx1"/>
                </a:solidFill>
              </a:rPr>
              <a:t>the possible performance indicators</a:t>
            </a:r>
            <a:r>
              <a:rPr lang="en-US" smtClean="0">
                <a:solidFill>
                  <a:schemeClr val="tx1"/>
                </a:solidFill>
              </a:rPr>
              <a:t> include, for example:</a:t>
            </a:r>
          </a:p>
          <a:p>
            <a:pPr marL="285750" lvl="0" indent="-285750">
              <a:buFont typeface="Arial" panose="020B0604020202020204" pitchFamily="34" charset="0"/>
              <a:buChar char="•"/>
            </a:pPr>
            <a:r>
              <a:rPr lang="en-US" smtClean="0">
                <a:solidFill>
                  <a:schemeClr val="tx1"/>
                </a:solidFill>
              </a:rPr>
              <a:t>Average/maximum number of system users per time unit.</a:t>
            </a:r>
          </a:p>
          <a:p>
            <a:pPr marL="285750" lvl="0" indent="-285750">
              <a:buFont typeface="Arial" panose="020B0604020202020204" pitchFamily="34" charset="0"/>
              <a:buChar char="•"/>
            </a:pPr>
            <a:r>
              <a:rPr lang="en-US" smtClean="0">
                <a:solidFill>
                  <a:schemeClr val="tx1"/>
                </a:solidFill>
              </a:rPr>
              <a:t>Average page load time.</a:t>
            </a:r>
          </a:p>
          <a:p>
            <a:pPr marL="285750" lvl="0" indent="-285750">
              <a:buFont typeface="Arial" panose="020B0604020202020204" pitchFamily="34" charset="0"/>
              <a:buChar char="•"/>
            </a:pPr>
            <a:r>
              <a:rPr lang="en-US" smtClean="0">
                <a:solidFill>
                  <a:schemeClr val="tx1"/>
                </a:solidFill>
              </a:rPr>
              <a:t>Average method execution time.</a:t>
            </a:r>
            <a:endParaRPr lang="en-US" dirty="0">
              <a:solidFill>
                <a:schemeClr val="tx1"/>
              </a:solidFill>
            </a:endParaRP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5797" y="3213661"/>
            <a:ext cx="4716203" cy="3644339"/>
          </a:xfrm>
          <a:prstGeom prst="rect">
            <a:avLst/>
          </a:prstGeom>
        </p:spPr>
      </p:pic>
      <p:sp>
        <p:nvSpPr>
          <p:cNvPr id="7" name="Прямоугольник 6"/>
          <p:cNvSpPr/>
          <p:nvPr/>
        </p:nvSpPr>
        <p:spPr>
          <a:xfrm>
            <a:off x="531223" y="3463932"/>
            <a:ext cx="5974080" cy="3394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Performance issues very often grow into problems that can affect everything, from the server’s capacity or the ways in which you develop your front-end to the efficiency of database queries or the capacity of communication channels.</a:t>
            </a:r>
          </a:p>
        </p:txBody>
      </p:sp>
    </p:spTree>
    <p:extLst>
      <p:ext uri="{BB962C8B-B14F-4D97-AF65-F5344CB8AC3E}">
        <p14:creationId xmlns:p14="http://schemas.microsoft.com/office/powerpoint/2010/main" val="37824709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495270" cy="6858000"/>
          </a:xfrm>
          <a:prstGeom prst="rect">
            <a:avLst/>
          </a:prstGeom>
        </p:spPr>
      </p:pic>
      <p:sp>
        <p:nvSpPr>
          <p:cNvPr id="5" name="Прямоугольник 4"/>
          <p:cNvSpPr/>
          <p:nvPr/>
        </p:nvSpPr>
        <p:spPr>
          <a:xfrm>
            <a:off x="8595360" y="113211"/>
            <a:ext cx="3492137" cy="65923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tx1"/>
                </a:solidFill>
              </a:rPr>
              <a:t>Usability</a:t>
            </a:r>
            <a:r>
              <a:rPr lang="ru-RU" dirty="0">
                <a:solidFill>
                  <a:schemeClr val="tx1"/>
                </a:solidFill>
              </a:rPr>
              <a:t> </a:t>
            </a:r>
            <a:r>
              <a:rPr lang="ru-RU" dirty="0" err="1">
                <a:solidFill>
                  <a:schemeClr val="tx1"/>
                </a:solidFill>
              </a:rPr>
              <a:t>is</a:t>
            </a:r>
            <a:r>
              <a:rPr lang="ru-RU" dirty="0">
                <a:solidFill>
                  <a:schemeClr val="tx1"/>
                </a:solidFill>
              </a:rPr>
              <a:t> </a:t>
            </a:r>
            <a:r>
              <a:rPr lang="ru-RU" dirty="0" err="1">
                <a:solidFill>
                  <a:schemeClr val="tx1"/>
                </a:solidFill>
              </a:rPr>
              <a:t>one</a:t>
            </a:r>
            <a:r>
              <a:rPr lang="ru-RU" dirty="0">
                <a:solidFill>
                  <a:schemeClr val="tx1"/>
                </a:solidFill>
              </a:rPr>
              <a:t> </a:t>
            </a:r>
            <a:r>
              <a:rPr lang="ru-RU" dirty="0" err="1">
                <a:solidFill>
                  <a:schemeClr val="tx1"/>
                </a:solidFill>
              </a:rPr>
              <a:t>of</a:t>
            </a:r>
            <a:r>
              <a:rPr lang="ru-RU" dirty="0">
                <a:solidFill>
                  <a:schemeClr val="tx1"/>
                </a:solidFill>
              </a:rPr>
              <a:t> </a:t>
            </a:r>
            <a:r>
              <a:rPr lang="ru-RU" dirty="0" err="1">
                <a:solidFill>
                  <a:schemeClr val="tx1"/>
                </a:solidFill>
              </a:rPr>
              <a:t>the</a:t>
            </a:r>
            <a:r>
              <a:rPr lang="ru-RU" dirty="0">
                <a:solidFill>
                  <a:schemeClr val="tx1"/>
                </a:solidFill>
              </a:rPr>
              <a:t> </a:t>
            </a:r>
            <a:r>
              <a:rPr lang="ru-RU" dirty="0" err="1">
                <a:solidFill>
                  <a:schemeClr val="tx1"/>
                </a:solidFill>
              </a:rPr>
              <a:t>most</a:t>
            </a:r>
            <a:r>
              <a:rPr lang="ru-RU" dirty="0">
                <a:solidFill>
                  <a:schemeClr val="tx1"/>
                </a:solidFill>
              </a:rPr>
              <a:t> </a:t>
            </a:r>
            <a:r>
              <a:rPr lang="ru-RU" dirty="0" err="1">
                <a:solidFill>
                  <a:schemeClr val="tx1"/>
                </a:solidFill>
              </a:rPr>
              <a:t>important</a:t>
            </a:r>
            <a:r>
              <a:rPr lang="ru-RU" dirty="0">
                <a:solidFill>
                  <a:schemeClr val="tx1"/>
                </a:solidFill>
              </a:rPr>
              <a:t> </a:t>
            </a:r>
            <a:r>
              <a:rPr lang="ru-RU" dirty="0" err="1">
                <a:solidFill>
                  <a:schemeClr val="tx1"/>
                </a:solidFill>
              </a:rPr>
              <a:t>attributes</a:t>
            </a:r>
            <a:r>
              <a:rPr lang="ru-RU" dirty="0">
                <a:solidFill>
                  <a:schemeClr val="tx1"/>
                </a:solidFill>
              </a:rPr>
              <a:t>, </a:t>
            </a:r>
            <a:r>
              <a:rPr lang="ru-RU" dirty="0" err="1">
                <a:solidFill>
                  <a:schemeClr val="tx1"/>
                </a:solidFill>
              </a:rPr>
              <a:t>because</a:t>
            </a:r>
            <a:r>
              <a:rPr lang="ru-RU" dirty="0">
                <a:solidFill>
                  <a:schemeClr val="tx1"/>
                </a:solidFill>
              </a:rPr>
              <a:t>, </a:t>
            </a:r>
            <a:r>
              <a:rPr lang="ru-RU" dirty="0" err="1">
                <a:solidFill>
                  <a:schemeClr val="tx1"/>
                </a:solidFill>
              </a:rPr>
              <a:t>unlike</a:t>
            </a:r>
            <a:r>
              <a:rPr lang="ru-RU" dirty="0">
                <a:solidFill>
                  <a:schemeClr val="tx1"/>
                </a:solidFill>
              </a:rPr>
              <a:t> </a:t>
            </a:r>
            <a:r>
              <a:rPr lang="ru-RU" dirty="0" err="1">
                <a:solidFill>
                  <a:schemeClr val="tx1"/>
                </a:solidFill>
              </a:rPr>
              <a:t>in</a:t>
            </a:r>
            <a:r>
              <a:rPr lang="ru-RU" dirty="0">
                <a:solidFill>
                  <a:schemeClr val="tx1"/>
                </a:solidFill>
              </a:rPr>
              <a:t> </a:t>
            </a:r>
            <a:r>
              <a:rPr lang="ru-RU" dirty="0" err="1">
                <a:solidFill>
                  <a:schemeClr val="tx1"/>
                </a:solidFill>
              </a:rPr>
              <a:t>cases</a:t>
            </a:r>
            <a:r>
              <a:rPr lang="ru-RU" dirty="0">
                <a:solidFill>
                  <a:schemeClr val="tx1"/>
                </a:solidFill>
              </a:rPr>
              <a:t> </a:t>
            </a:r>
            <a:r>
              <a:rPr lang="ru-RU" dirty="0" err="1">
                <a:solidFill>
                  <a:schemeClr val="tx1"/>
                </a:solidFill>
              </a:rPr>
              <a:t>with</a:t>
            </a:r>
            <a:r>
              <a:rPr lang="ru-RU" dirty="0">
                <a:solidFill>
                  <a:schemeClr val="tx1"/>
                </a:solidFill>
              </a:rPr>
              <a:t> </a:t>
            </a:r>
            <a:r>
              <a:rPr lang="ru-RU" dirty="0" err="1">
                <a:solidFill>
                  <a:schemeClr val="tx1"/>
                </a:solidFill>
              </a:rPr>
              <a:t>other</a:t>
            </a:r>
            <a:r>
              <a:rPr lang="ru-RU" dirty="0">
                <a:solidFill>
                  <a:schemeClr val="tx1"/>
                </a:solidFill>
              </a:rPr>
              <a:t> </a:t>
            </a:r>
            <a:r>
              <a:rPr lang="ru-RU" dirty="0" err="1">
                <a:solidFill>
                  <a:schemeClr val="tx1"/>
                </a:solidFill>
              </a:rPr>
              <a:t>attributes</a:t>
            </a:r>
            <a:r>
              <a:rPr lang="ru-RU" dirty="0">
                <a:solidFill>
                  <a:schemeClr val="tx1"/>
                </a:solidFill>
              </a:rPr>
              <a:t>, </a:t>
            </a:r>
            <a:r>
              <a:rPr lang="ru-RU" dirty="0" err="1">
                <a:solidFill>
                  <a:schemeClr val="tx1"/>
                </a:solidFill>
              </a:rPr>
              <a:t>users</a:t>
            </a:r>
            <a:r>
              <a:rPr lang="ru-RU" dirty="0">
                <a:solidFill>
                  <a:schemeClr val="tx1"/>
                </a:solidFill>
              </a:rPr>
              <a:t> </a:t>
            </a:r>
            <a:r>
              <a:rPr lang="ru-RU" dirty="0" err="1">
                <a:solidFill>
                  <a:schemeClr val="tx1"/>
                </a:solidFill>
              </a:rPr>
              <a:t>can</a:t>
            </a:r>
            <a:r>
              <a:rPr lang="ru-RU" dirty="0">
                <a:solidFill>
                  <a:schemeClr val="tx1"/>
                </a:solidFill>
              </a:rPr>
              <a:t> </a:t>
            </a:r>
            <a:r>
              <a:rPr lang="ru-RU" dirty="0" err="1">
                <a:solidFill>
                  <a:schemeClr val="tx1"/>
                </a:solidFill>
              </a:rPr>
              <a:t>see</a:t>
            </a:r>
            <a:r>
              <a:rPr lang="ru-RU" dirty="0">
                <a:solidFill>
                  <a:schemeClr val="tx1"/>
                </a:solidFill>
              </a:rPr>
              <a:t> </a:t>
            </a:r>
            <a:r>
              <a:rPr lang="ru-RU" dirty="0" err="1">
                <a:solidFill>
                  <a:schemeClr val="tx1"/>
                </a:solidFill>
              </a:rPr>
              <a:t>directly</a:t>
            </a:r>
            <a:r>
              <a:rPr lang="ru-RU" dirty="0">
                <a:solidFill>
                  <a:schemeClr val="tx1"/>
                </a:solidFill>
              </a:rPr>
              <a:t> </a:t>
            </a:r>
            <a:r>
              <a:rPr lang="ru-RU" dirty="0" err="1">
                <a:solidFill>
                  <a:schemeClr val="tx1"/>
                </a:solidFill>
              </a:rPr>
              <a:t>how</a:t>
            </a:r>
            <a:r>
              <a:rPr lang="ru-RU" dirty="0">
                <a:solidFill>
                  <a:schemeClr val="tx1"/>
                </a:solidFill>
              </a:rPr>
              <a:t> </a:t>
            </a:r>
            <a:r>
              <a:rPr lang="ru-RU" dirty="0" err="1">
                <a:solidFill>
                  <a:schemeClr val="tx1"/>
                </a:solidFill>
              </a:rPr>
              <a:t>well</a:t>
            </a:r>
            <a:r>
              <a:rPr lang="ru-RU" dirty="0">
                <a:solidFill>
                  <a:schemeClr val="tx1"/>
                </a:solidFill>
              </a:rPr>
              <a:t> </a:t>
            </a:r>
            <a:r>
              <a:rPr lang="ru-RU" dirty="0" err="1">
                <a:solidFill>
                  <a:schemeClr val="tx1"/>
                </a:solidFill>
              </a:rPr>
              <a:t>this</a:t>
            </a:r>
            <a:r>
              <a:rPr lang="ru-RU" dirty="0">
                <a:solidFill>
                  <a:schemeClr val="tx1"/>
                </a:solidFill>
              </a:rPr>
              <a:t> </a:t>
            </a:r>
            <a:r>
              <a:rPr lang="ru-RU" dirty="0" err="1">
                <a:solidFill>
                  <a:schemeClr val="tx1"/>
                </a:solidFill>
              </a:rPr>
              <a:t>attribute</a:t>
            </a:r>
            <a:r>
              <a:rPr lang="ru-RU" dirty="0">
                <a:solidFill>
                  <a:schemeClr val="tx1"/>
                </a:solidFill>
              </a:rPr>
              <a:t> </a:t>
            </a:r>
            <a:r>
              <a:rPr lang="ru-RU" dirty="0" err="1">
                <a:solidFill>
                  <a:schemeClr val="tx1"/>
                </a:solidFill>
              </a:rPr>
              <a:t>of</a:t>
            </a:r>
            <a:r>
              <a:rPr lang="ru-RU" dirty="0">
                <a:solidFill>
                  <a:schemeClr val="tx1"/>
                </a:solidFill>
              </a:rPr>
              <a:t> </a:t>
            </a:r>
            <a:r>
              <a:rPr lang="ru-RU" dirty="0" err="1">
                <a:solidFill>
                  <a:schemeClr val="tx1"/>
                </a:solidFill>
              </a:rPr>
              <a:t>the</a:t>
            </a:r>
            <a:r>
              <a:rPr lang="ru-RU" dirty="0">
                <a:solidFill>
                  <a:schemeClr val="tx1"/>
                </a:solidFill>
              </a:rPr>
              <a:t> </a:t>
            </a:r>
            <a:r>
              <a:rPr lang="ru-RU" dirty="0" err="1">
                <a:solidFill>
                  <a:schemeClr val="tx1"/>
                </a:solidFill>
              </a:rPr>
              <a:t>system</a:t>
            </a:r>
            <a:r>
              <a:rPr lang="ru-RU" dirty="0">
                <a:solidFill>
                  <a:schemeClr val="tx1"/>
                </a:solidFill>
              </a:rPr>
              <a:t> </a:t>
            </a:r>
            <a:r>
              <a:rPr lang="ru-RU" dirty="0" err="1">
                <a:solidFill>
                  <a:schemeClr val="tx1"/>
                </a:solidFill>
              </a:rPr>
              <a:t>is</a:t>
            </a:r>
            <a:r>
              <a:rPr lang="ru-RU" dirty="0">
                <a:solidFill>
                  <a:schemeClr val="tx1"/>
                </a:solidFill>
              </a:rPr>
              <a:t> </a:t>
            </a:r>
            <a:r>
              <a:rPr lang="ru-RU" dirty="0" err="1">
                <a:solidFill>
                  <a:schemeClr val="tx1"/>
                </a:solidFill>
              </a:rPr>
              <a:t>worked</a:t>
            </a:r>
            <a:r>
              <a:rPr lang="ru-RU" dirty="0">
                <a:solidFill>
                  <a:schemeClr val="tx1"/>
                </a:solidFill>
              </a:rPr>
              <a:t> </a:t>
            </a:r>
            <a:r>
              <a:rPr lang="ru-RU" dirty="0" err="1">
                <a:solidFill>
                  <a:schemeClr val="tx1"/>
                </a:solidFill>
              </a:rPr>
              <a:t>out</a:t>
            </a:r>
            <a:r>
              <a:rPr lang="ru-RU" dirty="0">
                <a:solidFill>
                  <a:schemeClr val="tx1"/>
                </a:solidFill>
              </a:rPr>
              <a:t>. </a:t>
            </a:r>
            <a:r>
              <a:rPr lang="ru-RU" dirty="0" err="1">
                <a:solidFill>
                  <a:schemeClr val="tx1"/>
                </a:solidFill>
              </a:rPr>
              <a:t>One</a:t>
            </a:r>
            <a:r>
              <a:rPr lang="ru-RU" dirty="0">
                <a:solidFill>
                  <a:schemeClr val="tx1"/>
                </a:solidFill>
              </a:rPr>
              <a:t> </a:t>
            </a:r>
            <a:r>
              <a:rPr lang="ru-RU" dirty="0" err="1">
                <a:solidFill>
                  <a:schemeClr val="tx1"/>
                </a:solidFill>
              </a:rPr>
              <a:t>of</a:t>
            </a:r>
            <a:r>
              <a:rPr lang="ru-RU" dirty="0">
                <a:solidFill>
                  <a:schemeClr val="tx1"/>
                </a:solidFill>
              </a:rPr>
              <a:t> </a:t>
            </a:r>
            <a:r>
              <a:rPr lang="ru-RU" dirty="0" err="1">
                <a:solidFill>
                  <a:schemeClr val="tx1"/>
                </a:solidFill>
              </a:rPr>
              <a:t>the</a:t>
            </a:r>
            <a:r>
              <a:rPr lang="ru-RU" dirty="0">
                <a:solidFill>
                  <a:schemeClr val="tx1"/>
                </a:solidFill>
              </a:rPr>
              <a:t> </a:t>
            </a:r>
            <a:r>
              <a:rPr lang="ru-RU" dirty="0" err="1">
                <a:solidFill>
                  <a:schemeClr val="tx1"/>
                </a:solidFill>
              </a:rPr>
              <a:t>key</a:t>
            </a:r>
            <a:r>
              <a:rPr lang="ru-RU" dirty="0">
                <a:solidFill>
                  <a:schemeClr val="tx1"/>
                </a:solidFill>
              </a:rPr>
              <a:t> </a:t>
            </a:r>
            <a:r>
              <a:rPr lang="ru-RU" dirty="0" err="1">
                <a:solidFill>
                  <a:schemeClr val="tx1"/>
                </a:solidFill>
              </a:rPr>
              <a:t>problems</a:t>
            </a:r>
            <a:r>
              <a:rPr lang="ru-RU" dirty="0">
                <a:solidFill>
                  <a:schemeClr val="tx1"/>
                </a:solidFill>
              </a:rPr>
              <a:t> </a:t>
            </a:r>
            <a:r>
              <a:rPr lang="ru-RU" dirty="0" err="1">
                <a:solidFill>
                  <a:schemeClr val="tx1"/>
                </a:solidFill>
              </a:rPr>
              <a:t>of</a:t>
            </a:r>
            <a:r>
              <a:rPr lang="ru-RU" dirty="0">
                <a:solidFill>
                  <a:schemeClr val="tx1"/>
                </a:solidFill>
              </a:rPr>
              <a:t> </a:t>
            </a:r>
            <a:r>
              <a:rPr lang="ru-RU" dirty="0" err="1">
                <a:solidFill>
                  <a:schemeClr val="tx1"/>
                </a:solidFill>
              </a:rPr>
              <a:t>usability</a:t>
            </a:r>
            <a:r>
              <a:rPr lang="ru-RU" dirty="0">
                <a:solidFill>
                  <a:schemeClr val="tx1"/>
                </a:solidFill>
              </a:rPr>
              <a:t> </a:t>
            </a:r>
            <a:r>
              <a:rPr lang="ru-RU" dirty="0" err="1">
                <a:solidFill>
                  <a:schemeClr val="tx1"/>
                </a:solidFill>
              </a:rPr>
              <a:t>is</a:t>
            </a:r>
            <a:r>
              <a:rPr lang="ru-RU" dirty="0">
                <a:solidFill>
                  <a:schemeClr val="tx1"/>
                </a:solidFill>
              </a:rPr>
              <a:t> </a:t>
            </a:r>
            <a:r>
              <a:rPr lang="ru-RU" dirty="0" err="1">
                <a:solidFill>
                  <a:schemeClr val="tx1"/>
                </a:solidFill>
              </a:rPr>
              <a:t>too</a:t>
            </a:r>
            <a:r>
              <a:rPr lang="ru-RU" dirty="0">
                <a:solidFill>
                  <a:schemeClr val="tx1"/>
                </a:solidFill>
              </a:rPr>
              <a:t> </a:t>
            </a:r>
            <a:r>
              <a:rPr lang="ru-RU" dirty="0" err="1">
                <a:solidFill>
                  <a:schemeClr val="tx1"/>
                </a:solidFill>
              </a:rPr>
              <a:t>much</a:t>
            </a:r>
            <a:r>
              <a:rPr lang="ru-RU" dirty="0">
                <a:solidFill>
                  <a:schemeClr val="tx1"/>
                </a:solidFill>
              </a:rPr>
              <a:t> </a:t>
            </a:r>
            <a:r>
              <a:rPr lang="ru-RU" dirty="0" err="1">
                <a:solidFill>
                  <a:schemeClr val="tx1"/>
                </a:solidFill>
              </a:rPr>
              <a:t>interaction</a:t>
            </a:r>
            <a:r>
              <a:rPr lang="ru-RU" dirty="0">
                <a:solidFill>
                  <a:schemeClr val="tx1"/>
                </a:solidFill>
              </a:rPr>
              <a:t> </a:t>
            </a:r>
            <a:r>
              <a:rPr lang="ru-RU" dirty="0" err="1">
                <a:solidFill>
                  <a:schemeClr val="tx1"/>
                </a:solidFill>
              </a:rPr>
              <a:t>or</a:t>
            </a:r>
            <a:r>
              <a:rPr lang="ru-RU" dirty="0">
                <a:solidFill>
                  <a:schemeClr val="tx1"/>
                </a:solidFill>
              </a:rPr>
              <a:t> </a:t>
            </a:r>
            <a:r>
              <a:rPr lang="ru-RU" dirty="0" err="1">
                <a:solidFill>
                  <a:schemeClr val="tx1"/>
                </a:solidFill>
              </a:rPr>
              <a:t>too</a:t>
            </a:r>
            <a:r>
              <a:rPr lang="ru-RU" dirty="0">
                <a:solidFill>
                  <a:schemeClr val="tx1"/>
                </a:solidFill>
              </a:rPr>
              <a:t> </a:t>
            </a:r>
            <a:r>
              <a:rPr lang="ru-RU" dirty="0" err="1">
                <a:solidFill>
                  <a:schemeClr val="tx1"/>
                </a:solidFill>
              </a:rPr>
              <a:t>many</a:t>
            </a:r>
            <a:r>
              <a:rPr lang="ru-RU" dirty="0">
                <a:solidFill>
                  <a:schemeClr val="tx1"/>
                </a:solidFill>
              </a:rPr>
              <a:t> </a:t>
            </a:r>
            <a:r>
              <a:rPr lang="ru-RU" dirty="0" err="1">
                <a:solidFill>
                  <a:schemeClr val="tx1"/>
                </a:solidFill>
              </a:rPr>
              <a:t>actions</a:t>
            </a:r>
            <a:r>
              <a:rPr lang="ru-RU" dirty="0">
                <a:solidFill>
                  <a:schemeClr val="tx1"/>
                </a:solidFill>
              </a:rPr>
              <a:t> </a:t>
            </a:r>
            <a:r>
              <a:rPr lang="ru-RU" dirty="0" err="1">
                <a:solidFill>
                  <a:schemeClr val="tx1"/>
                </a:solidFill>
              </a:rPr>
              <a:t>necessary</a:t>
            </a:r>
            <a:r>
              <a:rPr lang="ru-RU" dirty="0">
                <a:solidFill>
                  <a:schemeClr val="tx1"/>
                </a:solidFill>
              </a:rPr>
              <a:t> </a:t>
            </a:r>
            <a:r>
              <a:rPr lang="ru-RU" dirty="0" err="1">
                <a:solidFill>
                  <a:schemeClr val="tx1"/>
                </a:solidFill>
              </a:rPr>
              <a:t>to</a:t>
            </a:r>
            <a:r>
              <a:rPr lang="ru-RU" dirty="0">
                <a:solidFill>
                  <a:schemeClr val="tx1"/>
                </a:solidFill>
              </a:rPr>
              <a:t> </a:t>
            </a:r>
            <a:r>
              <a:rPr lang="ru-RU" dirty="0" err="1">
                <a:solidFill>
                  <a:schemeClr val="tx1"/>
                </a:solidFill>
              </a:rPr>
              <a:t>accomplish</a:t>
            </a:r>
            <a:r>
              <a:rPr lang="ru-RU" dirty="0">
                <a:solidFill>
                  <a:schemeClr val="tx1"/>
                </a:solidFill>
              </a:rPr>
              <a:t> a </a:t>
            </a:r>
            <a:r>
              <a:rPr lang="ru-RU" dirty="0" err="1">
                <a:solidFill>
                  <a:schemeClr val="tx1"/>
                </a:solidFill>
              </a:rPr>
              <a:t>task</a:t>
            </a:r>
            <a:r>
              <a:rPr lang="ru-RU" dirty="0">
                <a:solidFill>
                  <a:schemeClr val="tx1"/>
                </a:solidFill>
              </a:rPr>
              <a:t>. </a:t>
            </a:r>
            <a:r>
              <a:rPr lang="ru-RU" dirty="0" err="1">
                <a:solidFill>
                  <a:schemeClr val="tx1"/>
                </a:solidFill>
              </a:rPr>
              <a:t>Incorrect</a:t>
            </a:r>
            <a:r>
              <a:rPr lang="ru-RU" dirty="0">
                <a:solidFill>
                  <a:schemeClr val="tx1"/>
                </a:solidFill>
              </a:rPr>
              <a:t> </a:t>
            </a:r>
            <a:r>
              <a:rPr lang="ru-RU" dirty="0" err="1">
                <a:solidFill>
                  <a:schemeClr val="tx1"/>
                </a:solidFill>
              </a:rPr>
              <a:t>sequences</a:t>
            </a:r>
            <a:r>
              <a:rPr lang="ru-RU" dirty="0">
                <a:solidFill>
                  <a:schemeClr val="tx1"/>
                </a:solidFill>
              </a:rPr>
              <a:t> </a:t>
            </a:r>
            <a:r>
              <a:rPr lang="ru-RU" dirty="0" err="1">
                <a:solidFill>
                  <a:schemeClr val="tx1"/>
                </a:solidFill>
              </a:rPr>
              <a:t>of</a:t>
            </a:r>
            <a:r>
              <a:rPr lang="ru-RU" dirty="0">
                <a:solidFill>
                  <a:schemeClr val="tx1"/>
                </a:solidFill>
              </a:rPr>
              <a:t> </a:t>
            </a:r>
            <a:r>
              <a:rPr lang="ru-RU" dirty="0" err="1">
                <a:solidFill>
                  <a:schemeClr val="tx1"/>
                </a:solidFill>
              </a:rPr>
              <a:t>steps</a:t>
            </a:r>
            <a:r>
              <a:rPr lang="ru-RU" dirty="0">
                <a:solidFill>
                  <a:schemeClr val="tx1"/>
                </a:solidFill>
              </a:rPr>
              <a:t> </a:t>
            </a:r>
            <a:r>
              <a:rPr lang="ru-RU" dirty="0" err="1">
                <a:solidFill>
                  <a:schemeClr val="tx1"/>
                </a:solidFill>
              </a:rPr>
              <a:t>in</a:t>
            </a:r>
            <a:r>
              <a:rPr lang="ru-RU" dirty="0">
                <a:solidFill>
                  <a:schemeClr val="tx1"/>
                </a:solidFill>
              </a:rPr>
              <a:t> </a:t>
            </a:r>
            <a:r>
              <a:rPr lang="ru-RU" dirty="0" err="1">
                <a:solidFill>
                  <a:schemeClr val="tx1"/>
                </a:solidFill>
              </a:rPr>
              <a:t>multistage</a:t>
            </a:r>
            <a:r>
              <a:rPr lang="ru-RU" dirty="0">
                <a:solidFill>
                  <a:schemeClr val="tx1"/>
                </a:solidFill>
              </a:rPr>
              <a:t> </a:t>
            </a:r>
            <a:r>
              <a:rPr lang="ru-RU" dirty="0" err="1">
                <a:solidFill>
                  <a:schemeClr val="tx1"/>
                </a:solidFill>
              </a:rPr>
              <a:t>interfaces</a:t>
            </a:r>
            <a:r>
              <a:rPr lang="ru-RU" dirty="0">
                <a:solidFill>
                  <a:schemeClr val="tx1"/>
                </a:solidFill>
              </a:rPr>
              <a:t> </a:t>
            </a:r>
            <a:r>
              <a:rPr lang="ru-RU" dirty="0" err="1">
                <a:solidFill>
                  <a:schemeClr val="tx1"/>
                </a:solidFill>
              </a:rPr>
              <a:t>are</a:t>
            </a:r>
            <a:r>
              <a:rPr lang="ru-RU" dirty="0">
                <a:solidFill>
                  <a:schemeClr val="tx1"/>
                </a:solidFill>
              </a:rPr>
              <a:t> </a:t>
            </a:r>
            <a:r>
              <a:rPr lang="ru-RU" dirty="0" err="1">
                <a:solidFill>
                  <a:schemeClr val="tx1"/>
                </a:solidFill>
              </a:rPr>
              <a:t>also</a:t>
            </a:r>
            <a:r>
              <a:rPr lang="ru-RU" dirty="0">
                <a:solidFill>
                  <a:schemeClr val="tx1"/>
                </a:solidFill>
              </a:rPr>
              <a:t> a </a:t>
            </a:r>
            <a:r>
              <a:rPr lang="ru-RU" dirty="0" err="1">
                <a:solidFill>
                  <a:schemeClr val="tx1"/>
                </a:solidFill>
              </a:rPr>
              <a:t>problem</a:t>
            </a:r>
            <a:r>
              <a:rPr lang="ru-RU" dirty="0">
                <a:solidFill>
                  <a:schemeClr val="tx1"/>
                </a:solidFill>
              </a:rPr>
              <a:t> </a:t>
            </a:r>
            <a:r>
              <a:rPr lang="ru-RU" dirty="0" err="1">
                <a:solidFill>
                  <a:schemeClr val="tx1"/>
                </a:solidFill>
              </a:rPr>
              <a:t>of</a:t>
            </a:r>
            <a:r>
              <a:rPr lang="ru-RU" dirty="0">
                <a:solidFill>
                  <a:schemeClr val="tx1"/>
                </a:solidFill>
              </a:rPr>
              <a:t> </a:t>
            </a:r>
            <a:r>
              <a:rPr lang="ru-RU" dirty="0" err="1">
                <a:solidFill>
                  <a:schemeClr val="tx1"/>
                </a:solidFill>
              </a:rPr>
              <a:t>usability</a:t>
            </a:r>
            <a:r>
              <a:rPr lang="ru-RU" dirty="0">
                <a:solidFill>
                  <a:schemeClr val="tx1"/>
                </a:solidFill>
              </a:rPr>
              <a:t>. </a:t>
            </a:r>
            <a:r>
              <a:rPr lang="ru-RU" dirty="0" err="1">
                <a:solidFill>
                  <a:schemeClr val="tx1"/>
                </a:solidFill>
              </a:rPr>
              <a:t>Data</a:t>
            </a:r>
            <a:r>
              <a:rPr lang="ru-RU" dirty="0">
                <a:solidFill>
                  <a:schemeClr val="tx1"/>
                </a:solidFill>
              </a:rPr>
              <a:t> </a:t>
            </a:r>
            <a:r>
              <a:rPr lang="ru-RU" dirty="0" err="1">
                <a:solidFill>
                  <a:schemeClr val="tx1"/>
                </a:solidFill>
              </a:rPr>
              <a:t>elements</a:t>
            </a:r>
            <a:r>
              <a:rPr lang="ru-RU" dirty="0">
                <a:solidFill>
                  <a:schemeClr val="tx1"/>
                </a:solidFill>
              </a:rPr>
              <a:t> </a:t>
            </a:r>
            <a:r>
              <a:rPr lang="ru-RU" dirty="0" err="1">
                <a:solidFill>
                  <a:schemeClr val="tx1"/>
                </a:solidFill>
              </a:rPr>
              <a:t>and</a:t>
            </a:r>
            <a:r>
              <a:rPr lang="ru-RU" dirty="0">
                <a:solidFill>
                  <a:schemeClr val="tx1"/>
                </a:solidFill>
              </a:rPr>
              <a:t> </a:t>
            </a:r>
            <a:r>
              <a:rPr lang="ru-RU" dirty="0" err="1">
                <a:solidFill>
                  <a:schemeClr val="tx1"/>
                </a:solidFill>
              </a:rPr>
              <a:t>controls</a:t>
            </a:r>
            <a:r>
              <a:rPr lang="ru-RU" dirty="0">
                <a:solidFill>
                  <a:schemeClr val="tx1"/>
                </a:solidFill>
              </a:rPr>
              <a:t> </a:t>
            </a:r>
            <a:r>
              <a:rPr lang="ru-RU" dirty="0" err="1">
                <a:solidFill>
                  <a:schemeClr val="tx1"/>
                </a:solidFill>
              </a:rPr>
              <a:t>may</a:t>
            </a:r>
            <a:r>
              <a:rPr lang="ru-RU" dirty="0">
                <a:solidFill>
                  <a:schemeClr val="tx1"/>
                </a:solidFill>
              </a:rPr>
              <a:t> </a:t>
            </a:r>
            <a:r>
              <a:rPr lang="ru-RU" dirty="0" err="1">
                <a:solidFill>
                  <a:schemeClr val="tx1"/>
                </a:solidFill>
              </a:rPr>
              <a:t>be</a:t>
            </a:r>
            <a:r>
              <a:rPr lang="ru-RU" dirty="0">
                <a:solidFill>
                  <a:schemeClr val="tx1"/>
                </a:solidFill>
              </a:rPr>
              <a:t> </a:t>
            </a:r>
            <a:r>
              <a:rPr lang="ru-RU" dirty="0" err="1">
                <a:solidFill>
                  <a:schemeClr val="tx1"/>
                </a:solidFill>
              </a:rPr>
              <a:t>designed</a:t>
            </a:r>
            <a:r>
              <a:rPr lang="ru-RU" dirty="0">
                <a:solidFill>
                  <a:schemeClr val="tx1"/>
                </a:solidFill>
              </a:rPr>
              <a:t> </a:t>
            </a:r>
            <a:r>
              <a:rPr lang="ru-RU" dirty="0" err="1">
                <a:solidFill>
                  <a:schemeClr val="tx1"/>
                </a:solidFill>
              </a:rPr>
              <a:t>not</a:t>
            </a:r>
            <a:r>
              <a:rPr lang="ru-RU" dirty="0">
                <a:solidFill>
                  <a:schemeClr val="tx1"/>
                </a:solidFill>
              </a:rPr>
              <a:t> </a:t>
            </a:r>
            <a:r>
              <a:rPr lang="ru-RU" dirty="0" err="1">
                <a:solidFill>
                  <a:schemeClr val="tx1"/>
                </a:solidFill>
              </a:rPr>
              <a:t>according</a:t>
            </a:r>
            <a:r>
              <a:rPr lang="ru-RU" dirty="0">
                <a:solidFill>
                  <a:schemeClr val="tx1"/>
                </a:solidFill>
              </a:rPr>
              <a:t> </a:t>
            </a:r>
            <a:r>
              <a:rPr lang="ru-RU" dirty="0" err="1">
                <a:solidFill>
                  <a:schemeClr val="tx1"/>
                </a:solidFill>
              </a:rPr>
              <a:t>to</a:t>
            </a:r>
            <a:r>
              <a:rPr lang="ru-RU" dirty="0">
                <a:solidFill>
                  <a:schemeClr val="tx1"/>
                </a:solidFill>
              </a:rPr>
              <a:t> </a:t>
            </a:r>
            <a:r>
              <a:rPr lang="ru-RU" dirty="0" err="1">
                <a:solidFill>
                  <a:schemeClr val="tx1"/>
                </a:solidFill>
              </a:rPr>
              <a:t>the</a:t>
            </a:r>
            <a:r>
              <a:rPr lang="ru-RU" dirty="0">
                <a:solidFill>
                  <a:schemeClr val="tx1"/>
                </a:solidFill>
              </a:rPr>
              <a:t> </a:t>
            </a:r>
            <a:r>
              <a:rPr lang="ru-RU" dirty="0" err="1">
                <a:solidFill>
                  <a:schemeClr val="tx1"/>
                </a:solidFill>
              </a:rPr>
              <a:t>accepted</a:t>
            </a:r>
            <a:r>
              <a:rPr lang="ru-RU" dirty="0">
                <a:solidFill>
                  <a:schemeClr val="tx1"/>
                </a:solidFill>
              </a:rPr>
              <a:t> </a:t>
            </a:r>
            <a:r>
              <a:rPr lang="ru-RU" dirty="0" err="1">
                <a:solidFill>
                  <a:schemeClr val="tx1"/>
                </a:solidFill>
              </a:rPr>
              <a:t>patterns</a:t>
            </a:r>
            <a:r>
              <a:rPr lang="ru-RU" dirty="0">
                <a:solidFill>
                  <a:schemeClr val="tx1"/>
                </a:solidFill>
              </a:rPr>
              <a:t> </a:t>
            </a:r>
            <a:r>
              <a:rPr lang="ru-RU" dirty="0" err="1">
                <a:solidFill>
                  <a:schemeClr val="tx1"/>
                </a:solidFill>
              </a:rPr>
              <a:t>of</a:t>
            </a:r>
            <a:r>
              <a:rPr lang="ru-RU" dirty="0">
                <a:solidFill>
                  <a:schemeClr val="tx1"/>
                </a:solidFill>
              </a:rPr>
              <a:t> </a:t>
            </a:r>
            <a:r>
              <a:rPr lang="ru-RU" dirty="0" err="1">
                <a:solidFill>
                  <a:schemeClr val="tx1"/>
                </a:solidFill>
              </a:rPr>
              <a:t>user</a:t>
            </a:r>
            <a:r>
              <a:rPr lang="ru-RU" dirty="0">
                <a:solidFill>
                  <a:schemeClr val="tx1"/>
                </a:solidFill>
              </a:rPr>
              <a:t> </a:t>
            </a:r>
            <a:r>
              <a:rPr lang="ru-RU" dirty="0" err="1">
                <a:solidFill>
                  <a:schemeClr val="tx1"/>
                </a:solidFill>
              </a:rPr>
              <a:t>experience</a:t>
            </a:r>
            <a:r>
              <a:rPr lang="ru-RU" dirty="0">
                <a:solidFill>
                  <a:schemeClr val="tx1"/>
                </a:solidFill>
              </a:rPr>
              <a:t>, </a:t>
            </a:r>
            <a:r>
              <a:rPr lang="ru-RU" dirty="0" err="1">
                <a:solidFill>
                  <a:schemeClr val="tx1"/>
                </a:solidFill>
              </a:rPr>
              <a:t>which</a:t>
            </a:r>
            <a:r>
              <a:rPr lang="ru-RU" dirty="0">
                <a:solidFill>
                  <a:schemeClr val="tx1"/>
                </a:solidFill>
              </a:rPr>
              <a:t> </a:t>
            </a:r>
            <a:r>
              <a:rPr lang="ru-RU" dirty="0" err="1">
                <a:solidFill>
                  <a:schemeClr val="tx1"/>
                </a:solidFill>
              </a:rPr>
              <a:t>also</a:t>
            </a:r>
            <a:r>
              <a:rPr lang="ru-RU" dirty="0">
                <a:solidFill>
                  <a:schemeClr val="tx1"/>
                </a:solidFill>
              </a:rPr>
              <a:t> </a:t>
            </a:r>
            <a:r>
              <a:rPr lang="ru-RU" dirty="0" err="1">
                <a:solidFill>
                  <a:schemeClr val="tx1"/>
                </a:solidFill>
              </a:rPr>
              <a:t>complicates</a:t>
            </a:r>
            <a:r>
              <a:rPr lang="ru-RU" dirty="0">
                <a:solidFill>
                  <a:schemeClr val="tx1"/>
                </a:solidFill>
              </a:rPr>
              <a:t> </a:t>
            </a:r>
            <a:r>
              <a:rPr lang="ru-RU" dirty="0" err="1">
                <a:solidFill>
                  <a:schemeClr val="tx1"/>
                </a:solidFill>
              </a:rPr>
              <a:t>the</a:t>
            </a:r>
            <a:r>
              <a:rPr lang="ru-RU" dirty="0">
                <a:solidFill>
                  <a:schemeClr val="tx1"/>
                </a:solidFill>
              </a:rPr>
              <a:t> </a:t>
            </a:r>
            <a:r>
              <a:rPr lang="ru-RU" dirty="0" err="1">
                <a:solidFill>
                  <a:schemeClr val="tx1"/>
                </a:solidFill>
              </a:rPr>
              <a:t>interaction</a:t>
            </a:r>
            <a:r>
              <a:rPr lang="ru-RU" dirty="0">
                <a:solidFill>
                  <a:schemeClr val="tx1"/>
                </a:solidFill>
              </a:rPr>
              <a:t>. </a:t>
            </a:r>
            <a:r>
              <a:rPr lang="ru-RU" dirty="0" err="1">
                <a:solidFill>
                  <a:schemeClr val="tx1"/>
                </a:solidFill>
              </a:rPr>
              <a:t>For</a:t>
            </a:r>
            <a:r>
              <a:rPr lang="ru-RU" dirty="0">
                <a:solidFill>
                  <a:schemeClr val="tx1"/>
                </a:solidFill>
              </a:rPr>
              <a:t> </a:t>
            </a:r>
            <a:r>
              <a:rPr lang="ru-RU" dirty="0" err="1">
                <a:solidFill>
                  <a:schemeClr val="tx1"/>
                </a:solidFill>
              </a:rPr>
              <a:t>example</a:t>
            </a:r>
            <a:r>
              <a:rPr lang="ru-RU" dirty="0">
                <a:solidFill>
                  <a:schemeClr val="tx1"/>
                </a:solidFill>
              </a:rPr>
              <a:t>, </a:t>
            </a:r>
            <a:r>
              <a:rPr lang="ru-RU" dirty="0" err="1">
                <a:solidFill>
                  <a:schemeClr val="tx1"/>
                </a:solidFill>
              </a:rPr>
              <a:t>if</a:t>
            </a:r>
            <a:r>
              <a:rPr lang="ru-RU" dirty="0">
                <a:solidFill>
                  <a:schemeClr val="tx1"/>
                </a:solidFill>
              </a:rPr>
              <a:t> </a:t>
            </a:r>
            <a:r>
              <a:rPr lang="ru-RU" dirty="0" err="1">
                <a:solidFill>
                  <a:schemeClr val="tx1"/>
                </a:solidFill>
              </a:rPr>
              <a:t>you</a:t>
            </a:r>
            <a:r>
              <a:rPr lang="ru-RU" dirty="0">
                <a:solidFill>
                  <a:schemeClr val="tx1"/>
                </a:solidFill>
              </a:rPr>
              <a:t> </a:t>
            </a:r>
            <a:r>
              <a:rPr lang="ru-RU" dirty="0" err="1">
                <a:solidFill>
                  <a:schemeClr val="tx1"/>
                </a:solidFill>
              </a:rPr>
              <a:t>are</a:t>
            </a:r>
            <a:r>
              <a:rPr lang="ru-RU" dirty="0">
                <a:solidFill>
                  <a:schemeClr val="tx1"/>
                </a:solidFill>
              </a:rPr>
              <a:t> </a:t>
            </a:r>
            <a:r>
              <a:rPr lang="ru-RU" dirty="0" err="1">
                <a:solidFill>
                  <a:schemeClr val="tx1"/>
                </a:solidFill>
              </a:rPr>
              <a:t>developing</a:t>
            </a:r>
            <a:r>
              <a:rPr lang="ru-RU" dirty="0">
                <a:solidFill>
                  <a:schemeClr val="tx1"/>
                </a:solidFill>
              </a:rPr>
              <a:t> </a:t>
            </a:r>
            <a:r>
              <a:rPr lang="ru-RU" dirty="0" err="1">
                <a:solidFill>
                  <a:schemeClr val="tx1"/>
                </a:solidFill>
              </a:rPr>
              <a:t>an</a:t>
            </a:r>
            <a:r>
              <a:rPr lang="ru-RU" dirty="0">
                <a:solidFill>
                  <a:schemeClr val="tx1"/>
                </a:solidFill>
              </a:rPr>
              <a:t> </a:t>
            </a:r>
            <a:r>
              <a:rPr lang="ru-RU" dirty="0" err="1">
                <a:solidFill>
                  <a:schemeClr val="tx1"/>
                </a:solidFill>
              </a:rPr>
              <a:t>iOS</a:t>
            </a:r>
            <a:r>
              <a:rPr lang="ru-RU" dirty="0">
                <a:solidFill>
                  <a:schemeClr val="tx1"/>
                </a:solidFill>
              </a:rPr>
              <a:t> </a:t>
            </a:r>
            <a:r>
              <a:rPr lang="ru-RU" dirty="0" err="1">
                <a:solidFill>
                  <a:schemeClr val="tx1"/>
                </a:solidFill>
              </a:rPr>
              <a:t>application</a:t>
            </a:r>
            <a:r>
              <a:rPr lang="ru-RU" dirty="0">
                <a:solidFill>
                  <a:schemeClr val="tx1"/>
                </a:solidFill>
              </a:rPr>
              <a:t>, </a:t>
            </a:r>
            <a:r>
              <a:rPr lang="ru-RU" dirty="0" err="1">
                <a:solidFill>
                  <a:schemeClr val="tx1"/>
                </a:solidFill>
              </a:rPr>
              <a:t>then</a:t>
            </a:r>
            <a:r>
              <a:rPr lang="ru-RU" dirty="0">
                <a:solidFill>
                  <a:schemeClr val="tx1"/>
                </a:solidFill>
              </a:rPr>
              <a:t> </a:t>
            </a:r>
            <a:r>
              <a:rPr lang="ru-RU" dirty="0" err="1">
                <a:solidFill>
                  <a:schemeClr val="tx1"/>
                </a:solidFill>
              </a:rPr>
              <a:t>it</a:t>
            </a:r>
            <a:r>
              <a:rPr lang="ru-RU" dirty="0">
                <a:solidFill>
                  <a:schemeClr val="tx1"/>
                </a:solidFill>
              </a:rPr>
              <a:t> </a:t>
            </a:r>
            <a:r>
              <a:rPr lang="ru-RU" dirty="0" err="1">
                <a:solidFill>
                  <a:schemeClr val="tx1"/>
                </a:solidFill>
              </a:rPr>
              <a:t>is</a:t>
            </a:r>
            <a:r>
              <a:rPr lang="ru-RU" dirty="0">
                <a:solidFill>
                  <a:schemeClr val="tx1"/>
                </a:solidFill>
              </a:rPr>
              <a:t> </a:t>
            </a:r>
            <a:r>
              <a:rPr lang="ru-RU" dirty="0" err="1">
                <a:solidFill>
                  <a:schemeClr val="tx1"/>
                </a:solidFill>
              </a:rPr>
              <a:t>important</a:t>
            </a:r>
            <a:r>
              <a:rPr lang="ru-RU" dirty="0">
                <a:solidFill>
                  <a:schemeClr val="tx1"/>
                </a:solidFill>
              </a:rPr>
              <a:t> </a:t>
            </a:r>
            <a:r>
              <a:rPr lang="ru-RU" dirty="0" err="1">
                <a:solidFill>
                  <a:schemeClr val="tx1"/>
                </a:solidFill>
              </a:rPr>
              <a:t>to</a:t>
            </a:r>
            <a:r>
              <a:rPr lang="ru-RU" dirty="0">
                <a:solidFill>
                  <a:schemeClr val="tx1"/>
                </a:solidFill>
              </a:rPr>
              <a:t> </a:t>
            </a:r>
            <a:r>
              <a:rPr lang="ru-RU" dirty="0" err="1">
                <a:solidFill>
                  <a:schemeClr val="tx1"/>
                </a:solidFill>
              </a:rPr>
              <a:t>use</a:t>
            </a:r>
            <a:r>
              <a:rPr lang="ru-RU" dirty="0">
                <a:solidFill>
                  <a:schemeClr val="tx1"/>
                </a:solidFill>
              </a:rPr>
              <a:t> </a:t>
            </a:r>
            <a:r>
              <a:rPr lang="ru-RU" dirty="0" err="1">
                <a:solidFill>
                  <a:schemeClr val="tx1"/>
                </a:solidFill>
              </a:rPr>
              <a:t>the</a:t>
            </a:r>
            <a:r>
              <a:rPr lang="ru-RU" dirty="0">
                <a:solidFill>
                  <a:schemeClr val="tx1"/>
                </a:solidFill>
              </a:rPr>
              <a:t> guidelines from </a:t>
            </a:r>
            <a:r>
              <a:rPr lang="ru-RU" dirty="0" err="1">
                <a:solidFill>
                  <a:schemeClr val="tx1"/>
                </a:solidFill>
              </a:rPr>
              <a:t>Apple</a:t>
            </a:r>
            <a:r>
              <a:rPr lang="ru-RU" dirty="0">
                <a:solidFill>
                  <a:schemeClr val="tx1"/>
                </a:solidFill>
              </a:rPr>
              <a:t>, </a:t>
            </a:r>
            <a:r>
              <a:rPr lang="ru-RU" dirty="0" err="1">
                <a:solidFill>
                  <a:schemeClr val="tx1"/>
                </a:solidFill>
              </a:rPr>
              <a:t>or</a:t>
            </a:r>
            <a:r>
              <a:rPr lang="ru-RU" dirty="0">
                <a:solidFill>
                  <a:schemeClr val="tx1"/>
                </a:solidFill>
              </a:rPr>
              <a:t> </a:t>
            </a:r>
            <a:r>
              <a:rPr lang="ru-RU" dirty="0" err="1">
                <a:solidFill>
                  <a:schemeClr val="tx1"/>
                </a:solidFill>
              </a:rPr>
              <a:t>the</a:t>
            </a:r>
            <a:r>
              <a:rPr lang="ru-RU" dirty="0">
                <a:solidFill>
                  <a:schemeClr val="tx1"/>
                </a:solidFill>
              </a:rPr>
              <a:t> guidelines from Microsoft — </a:t>
            </a:r>
            <a:r>
              <a:rPr lang="ru-RU" dirty="0" err="1">
                <a:solidFill>
                  <a:schemeClr val="tx1"/>
                </a:solidFill>
              </a:rPr>
              <a:t>for</a:t>
            </a:r>
            <a:r>
              <a:rPr lang="ru-RU" dirty="0">
                <a:solidFill>
                  <a:schemeClr val="tx1"/>
                </a:solidFill>
              </a:rPr>
              <a:t> Windows </a:t>
            </a:r>
            <a:r>
              <a:rPr lang="ru-RU" dirty="0" err="1">
                <a:solidFill>
                  <a:schemeClr val="tx1"/>
                </a:solidFill>
              </a:rPr>
              <a:t>desktop</a:t>
            </a:r>
            <a:r>
              <a:rPr lang="ru-RU" dirty="0">
                <a:solidFill>
                  <a:schemeClr val="tx1"/>
                </a:solidFill>
              </a:rPr>
              <a:t> </a:t>
            </a:r>
            <a:r>
              <a:rPr lang="ru-RU" dirty="0" err="1">
                <a:solidFill>
                  <a:schemeClr val="tx1"/>
                </a:solidFill>
              </a:rPr>
              <a:t>applications</a:t>
            </a:r>
            <a:r>
              <a:rPr lang="ru-RU"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19299223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31827"/>
            <a:ext cx="12192000" cy="10167940"/>
          </a:xfrm>
          <a:prstGeom prst="rect">
            <a:avLst/>
          </a:prstGeom>
        </p:spPr>
      </p:pic>
    </p:spTree>
    <p:extLst>
      <p:ext uri="{BB962C8B-B14F-4D97-AF65-F5344CB8AC3E}">
        <p14:creationId xmlns:p14="http://schemas.microsoft.com/office/powerpoint/2010/main" val="1453822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0"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591491" cy="1591491"/>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533" y="1817914"/>
            <a:ext cx="988423" cy="988423"/>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8777" y="453931"/>
            <a:ext cx="683623" cy="683623"/>
          </a:xfrm>
          <a:prstGeom prst="rect">
            <a:avLst/>
          </a:prstGeom>
        </p:spPr>
      </p:pic>
      <p:pic>
        <p:nvPicPr>
          <p:cNvPr id="8" name="Рисунок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0509" y="5266509"/>
            <a:ext cx="1591491" cy="1591491"/>
          </a:xfrm>
          <a:prstGeom prst="rect">
            <a:avLst/>
          </a:prstGeom>
        </p:spPr>
      </p:pic>
      <p:pic>
        <p:nvPicPr>
          <p:cNvPr id="9" name="Рисунок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3946" y="5568040"/>
            <a:ext cx="988423" cy="988423"/>
          </a:xfrm>
          <a:prstGeom prst="rect">
            <a:avLst/>
          </a:prstGeom>
        </p:spPr>
      </p:pic>
      <p:pic>
        <p:nvPicPr>
          <p:cNvPr id="10" name="Рисунок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2183" y="5720441"/>
            <a:ext cx="683623" cy="683623"/>
          </a:xfrm>
          <a:prstGeom prst="rect">
            <a:avLst/>
          </a:prstGeom>
        </p:spPr>
      </p:pic>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932" y="3199311"/>
            <a:ext cx="683623" cy="683623"/>
          </a:xfrm>
          <a:prstGeom prst="rect">
            <a:avLst/>
          </a:prstGeom>
        </p:spPr>
      </p:pic>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4722" y="301532"/>
            <a:ext cx="988423" cy="988423"/>
          </a:xfrm>
          <a:prstGeom prst="rect">
            <a:avLst/>
          </a:prstGeom>
        </p:spPr>
      </p:pic>
      <p:pic>
        <p:nvPicPr>
          <p:cNvPr id="13" name="Рисунок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2042" y="4004854"/>
            <a:ext cx="988423" cy="988423"/>
          </a:xfrm>
          <a:prstGeom prst="rect">
            <a:avLst/>
          </a:prstGeom>
        </p:spPr>
      </p:pic>
      <p:pic>
        <p:nvPicPr>
          <p:cNvPr id="14" name="Рисунок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4441" y="3047999"/>
            <a:ext cx="683623" cy="683623"/>
          </a:xfrm>
          <a:prstGeom prst="rect">
            <a:avLst/>
          </a:prstGeom>
        </p:spPr>
      </p:pic>
      <p:sp>
        <p:nvSpPr>
          <p:cNvPr id="15" name="Прямоугольник 14"/>
          <p:cNvSpPr/>
          <p:nvPr/>
        </p:nvSpPr>
        <p:spPr>
          <a:xfrm>
            <a:off x="2281646" y="1817914"/>
            <a:ext cx="7466511" cy="335497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Availability is part of reliability and is expressed as the ratio of the available system time to the total working time. Important indicators for this attribute are:</a:t>
            </a:r>
          </a:p>
          <a:p>
            <a:pPr marL="285750" lvl="0" indent="-285750">
              <a:buFont typeface="Arial" panose="020B0604020202020204" pitchFamily="34" charset="0"/>
              <a:buChar char="•"/>
            </a:pPr>
            <a:r>
              <a:rPr lang="en-US" sz="2800" dirty="0">
                <a:solidFill>
                  <a:schemeClr val="tx1"/>
                </a:solidFill>
              </a:rPr>
              <a:t>Availability.</a:t>
            </a:r>
          </a:p>
          <a:p>
            <a:pPr marL="285750" lvl="0" indent="-285750">
              <a:buFont typeface="Arial" panose="020B0604020202020204" pitchFamily="34" charset="0"/>
              <a:buChar char="•"/>
            </a:pPr>
            <a:r>
              <a:rPr lang="en-US" sz="2800" dirty="0">
                <a:solidFill>
                  <a:schemeClr val="tx1"/>
                </a:solidFill>
              </a:rPr>
              <a:t>Planned downtime.</a:t>
            </a:r>
          </a:p>
          <a:p>
            <a:pPr marL="285750" lvl="0" indent="-285750">
              <a:buFont typeface="Arial" panose="020B0604020202020204" pitchFamily="34" charset="0"/>
              <a:buChar char="•"/>
            </a:pPr>
            <a:r>
              <a:rPr lang="en-US" sz="2800" dirty="0">
                <a:solidFill>
                  <a:schemeClr val="tx1"/>
                </a:solidFill>
              </a:rPr>
              <a:t>Time needed to update the software, and so on.</a:t>
            </a:r>
          </a:p>
          <a:p>
            <a:pPr algn="ctr"/>
            <a:endParaRPr lang="en-US" dirty="0"/>
          </a:p>
        </p:txBody>
      </p:sp>
    </p:spTree>
    <p:extLst>
      <p:ext uri="{BB962C8B-B14F-4D97-AF65-F5344CB8AC3E}">
        <p14:creationId xmlns:p14="http://schemas.microsoft.com/office/powerpoint/2010/main" val="42862840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62035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8299269" y="0"/>
            <a:ext cx="389273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652" y="1436913"/>
            <a:ext cx="6235337" cy="3665367"/>
          </a:xfrm>
          <a:prstGeom prst="rect">
            <a:avLst/>
          </a:prstGeom>
        </p:spPr>
      </p:pic>
      <p:sp>
        <p:nvSpPr>
          <p:cNvPr id="13" name="Прямоугольник 12"/>
          <p:cNvSpPr/>
          <p:nvPr/>
        </p:nvSpPr>
        <p:spPr>
          <a:xfrm>
            <a:off x="69668" y="156753"/>
            <a:ext cx="3944983" cy="6540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Supportability is the ability of the system to provide useful information for identifying and solving problems. The main problems in ensuring supportability can be addressed with the following means:</a:t>
            </a:r>
          </a:p>
          <a:p>
            <a:pPr marL="285750" lvl="0" indent="-285750">
              <a:buFont typeface="Arial" panose="020B0604020202020204" pitchFamily="34" charset="0"/>
              <a:buChar char="•"/>
            </a:pPr>
            <a:r>
              <a:rPr lang="en-US" dirty="0">
                <a:solidFill>
                  <a:schemeClr val="tx1"/>
                </a:solidFill>
              </a:rPr>
              <a:t>No diagnosis: How the activity and performance of the system are controlled. This includes various types of logging.</a:t>
            </a:r>
          </a:p>
          <a:p>
            <a:pPr marL="285750" lvl="0" indent="-285750">
              <a:buFont typeface="Arial" panose="020B0604020202020204" pitchFamily="34" charset="0"/>
              <a:buChar char="•"/>
            </a:pPr>
            <a:r>
              <a:rPr lang="en-US" dirty="0">
                <a:solidFill>
                  <a:schemeClr val="tx1"/>
                </a:solidFill>
              </a:rPr>
              <a:t>No tools for troubleshooting: This includes backups, various systems for creating snapshots of the system, and tools for auditing the system. When the system fails, it is always more pleasant to wait for an automatic restart than to solve the issue manually.</a:t>
            </a:r>
          </a:p>
          <a:p>
            <a:pPr marL="285750" indent="-285750">
              <a:buFont typeface="Arial" panose="020B0604020202020204" pitchFamily="34" charset="0"/>
              <a:buChar char="•"/>
            </a:pPr>
            <a:r>
              <a:rPr lang="en-US" dirty="0">
                <a:solidFill>
                  <a:schemeClr val="tx1"/>
                </a:solidFill>
              </a:rPr>
              <a:t>No health checking: This includes a variety of systems for measuring compilation time, deployment time, database size, or mobile application size.</a:t>
            </a:r>
          </a:p>
        </p:txBody>
      </p:sp>
    </p:spTree>
    <p:extLst>
      <p:ext uri="{BB962C8B-B14F-4D97-AF65-F5344CB8AC3E}">
        <p14:creationId xmlns:p14="http://schemas.microsoft.com/office/powerpoint/2010/main" val="4702185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rotWithShape="1">
          <a:blip r:embed="rId2"/>
          <a:srcRect l="32324" t="24048" r="36231" b="6655"/>
          <a:stretch/>
        </p:blipFill>
        <p:spPr>
          <a:xfrm>
            <a:off x="0" y="-1"/>
            <a:ext cx="5756366" cy="6864694"/>
          </a:xfrm>
          <a:prstGeom prst="rect">
            <a:avLst/>
          </a:prstGeom>
        </p:spPr>
      </p:pic>
      <p:sp>
        <p:nvSpPr>
          <p:cNvPr id="6" name="Прямоугольник 5"/>
          <p:cNvSpPr/>
          <p:nvPr/>
        </p:nvSpPr>
        <p:spPr>
          <a:xfrm>
            <a:off x="748937" y="879566"/>
            <a:ext cx="278674" cy="46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6"/>
          <p:cNvSpPr/>
          <p:nvPr/>
        </p:nvSpPr>
        <p:spPr>
          <a:xfrm>
            <a:off x="6078583" y="0"/>
            <a:ext cx="6113417" cy="6864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rPr>
              <a:t>Utility trees are a way to organize these quality attributes. In regard to ATAM they serve as a way to prioritize quality attributes and later to evaluate the suitability of a candidate architecture vs. the requirements. I also like to use them as reference requirements and stories (or themes depending on size) as part of a backlog in agile development.</a:t>
            </a:r>
          </a:p>
        </p:txBody>
      </p:sp>
    </p:spTree>
    <p:extLst>
      <p:ext uri="{BB962C8B-B14F-4D97-AF65-F5344CB8AC3E}">
        <p14:creationId xmlns:p14="http://schemas.microsoft.com/office/powerpoint/2010/main" val="15718183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0" y="0"/>
            <a:ext cx="12186536" cy="6858000"/>
          </a:xfrm>
          <a:prstGeom prst="rect">
            <a:avLst/>
          </a:prstGeom>
          <a:gradFill flip="none" rotWithShape="1">
            <a:gsLst>
              <a:gs pos="0">
                <a:schemeClr val="accent5">
                  <a:lumMod val="20000"/>
                  <a:lumOff val="80000"/>
                  <a:shade val="30000"/>
                  <a:satMod val="115000"/>
                </a:schemeClr>
              </a:gs>
              <a:gs pos="50000">
                <a:schemeClr val="accent5">
                  <a:lumMod val="20000"/>
                  <a:lumOff val="80000"/>
                  <a:shade val="67500"/>
                  <a:satMod val="115000"/>
                </a:schemeClr>
              </a:gs>
              <a:gs pos="100000">
                <a:schemeClr val="accent5">
                  <a:lumMod val="20000"/>
                  <a:lumOff val="8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рямоугольник 3"/>
          <p:cNvSpPr/>
          <p:nvPr/>
        </p:nvSpPr>
        <p:spPr>
          <a:xfrm>
            <a:off x="0" y="0"/>
            <a:ext cx="12186536" cy="1062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bg1"/>
                </a:solidFill>
              </a:rPr>
              <a:t>System Structuring</a:t>
            </a:r>
            <a:endParaRPr lang="en-US" sz="5400" dirty="0">
              <a:solidFill>
                <a:schemeClr val="bg1"/>
              </a:solidFill>
            </a:endParaRPr>
          </a:p>
        </p:txBody>
      </p:sp>
      <p:pic>
        <p:nvPicPr>
          <p:cNvPr id="5" name="image5.png"/>
          <p:cNvPicPr/>
          <p:nvPr/>
        </p:nvPicPr>
        <p:blipFill>
          <a:blip r:embed="rId2"/>
          <a:srcRect b="81491"/>
          <a:stretch>
            <a:fillRect/>
          </a:stretch>
        </p:blipFill>
        <p:spPr>
          <a:xfrm>
            <a:off x="341256" y="2496048"/>
            <a:ext cx="11504023" cy="2563632"/>
          </a:xfrm>
          <a:prstGeom prst="rect">
            <a:avLst/>
          </a:prstGeom>
          <a:ln/>
        </p:spPr>
      </p:pic>
    </p:spTree>
    <p:extLst>
      <p:ext uri="{BB962C8B-B14F-4D97-AF65-F5344CB8AC3E}">
        <p14:creationId xmlns:p14="http://schemas.microsoft.com/office/powerpoint/2010/main" val="1358332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C:\Users\Olha Bahno\Desktop\anatomy-of-a-html5-mobile-app.png"/>
          <p:cNvPicPr/>
          <p:nvPr/>
        </p:nvPicPr>
        <p:blipFill rotWithShape="1">
          <a:blip r:embed="rId2" cstate="print">
            <a:extLst>
              <a:ext uri="{28A0092B-C50C-407E-A947-70E740481C1C}">
                <a14:useLocalDpi xmlns:a14="http://schemas.microsoft.com/office/drawing/2010/main" val="0"/>
              </a:ext>
            </a:extLst>
          </a:blip>
          <a:srcRect t="12072" b="6014"/>
          <a:stretch/>
        </p:blipFill>
        <p:spPr bwMode="auto">
          <a:xfrm>
            <a:off x="-1" y="0"/>
            <a:ext cx="12192001" cy="6858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6569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958984" cy="8637973"/>
          </a:xfrm>
          <a:prstGeom prst="rect">
            <a:avLst/>
          </a:prstGeom>
        </p:spPr>
      </p:pic>
      <p:sp>
        <p:nvSpPr>
          <p:cNvPr id="5" name="Прямоугольник 4"/>
          <p:cNvSpPr/>
          <p:nvPr/>
        </p:nvSpPr>
        <p:spPr>
          <a:xfrm>
            <a:off x="4367813" y="2494625"/>
            <a:ext cx="6356412" cy="1702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Is it a pleasure for you when you after difficult day have to think </a:t>
            </a:r>
            <a:endParaRPr lang="en-US" sz="2400" b="1" dirty="0" smtClean="0">
              <a:solidFill>
                <a:schemeClr val="tx1">
                  <a:lumMod val="95000"/>
                  <a:lumOff val="5000"/>
                </a:schemeClr>
              </a:solidFill>
            </a:endParaRPr>
          </a:p>
          <a:p>
            <a:pPr algn="ctr"/>
            <a:r>
              <a:rPr lang="en-US" sz="2400" b="1" dirty="0" smtClean="0">
                <a:solidFill>
                  <a:schemeClr val="tx1">
                    <a:lumMod val="95000"/>
                    <a:lumOff val="5000"/>
                  </a:schemeClr>
                </a:solidFill>
              </a:rPr>
              <a:t>what </a:t>
            </a:r>
            <a:r>
              <a:rPr lang="en-US" sz="2400" b="1" dirty="0">
                <a:solidFill>
                  <a:schemeClr val="tx1">
                    <a:lumMod val="95000"/>
                    <a:lumOff val="5000"/>
                  </a:schemeClr>
                </a:solidFill>
              </a:rPr>
              <a:t>product and where you have to buy in order to make supper? </a:t>
            </a:r>
            <a:r>
              <a:rPr lang="en-US" sz="2400" b="1" dirty="0" smtClean="0">
                <a:solidFill>
                  <a:schemeClr val="tx1">
                    <a:lumMod val="95000"/>
                    <a:lumOff val="5000"/>
                  </a:schemeClr>
                </a:solidFill>
              </a:rPr>
              <a:t> </a:t>
            </a:r>
            <a:endParaRPr lang="ru-RU" sz="2400" b="1" dirty="0">
              <a:solidFill>
                <a:schemeClr val="tx1">
                  <a:lumMod val="95000"/>
                  <a:lumOff val="5000"/>
                </a:schemeClr>
              </a:solidFill>
            </a:endParaRPr>
          </a:p>
        </p:txBody>
      </p:sp>
      <p:sp>
        <p:nvSpPr>
          <p:cNvPr id="6" name="Прямоугольник 5"/>
          <p:cNvSpPr/>
          <p:nvPr/>
        </p:nvSpPr>
        <p:spPr>
          <a:xfrm>
            <a:off x="3377657" y="6858000"/>
            <a:ext cx="3727269" cy="949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lumMod val="95000"/>
                    <a:lumOff val="5000"/>
                  </a:schemeClr>
                </a:solidFill>
              </a:rPr>
              <a:t>Definitely not.</a:t>
            </a:r>
            <a:endParaRPr lang="ru-RU" sz="4400" b="1" dirty="0">
              <a:solidFill>
                <a:schemeClr val="tx1">
                  <a:lumMod val="95000"/>
                  <a:lumOff val="5000"/>
                </a:schemeClr>
              </a:solidFill>
            </a:endParaRPr>
          </a:p>
        </p:txBody>
      </p:sp>
    </p:spTree>
    <p:extLst>
      <p:ext uri="{BB962C8B-B14F-4D97-AF65-F5344CB8AC3E}">
        <p14:creationId xmlns:p14="http://schemas.microsoft.com/office/powerpoint/2010/main" val="180283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08333E-6 -2.96296E-6 L 0.17956 -0.40254 " pathEditMode="relative" rAng="0" ptsTypes="AA">
                                      <p:cBhvr>
                                        <p:cTn id="6" dur="2000" fill="hold"/>
                                        <p:tgtEl>
                                          <p:spTgt spid="6"/>
                                        </p:tgtEl>
                                        <p:attrNameLst>
                                          <p:attrName>ppt_x</p:attrName>
                                          <p:attrName>ppt_y</p:attrName>
                                        </p:attrNameLst>
                                      </p:cBhvr>
                                      <p:rCtr x="8971" y="-20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12192000" cy="6858000"/>
          </a:xfrm>
          <a:prstGeom prst="rect">
            <a:avLst/>
          </a:prstGeom>
          <a:solidFill>
            <a:schemeClr val="accent2">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688" y="0"/>
            <a:ext cx="3378623" cy="6858000"/>
          </a:xfrm>
          <a:prstGeom prst="rect">
            <a:avLst/>
          </a:prstGeom>
        </p:spPr>
      </p:pic>
      <p:sp>
        <p:nvSpPr>
          <p:cNvPr id="4" name="Прямоугольник 3"/>
          <p:cNvSpPr/>
          <p:nvPr/>
        </p:nvSpPr>
        <p:spPr>
          <a:xfrm rot="16200000">
            <a:off x="-1359092" y="2897777"/>
            <a:ext cx="6858000" cy="1062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Layered Diagram</a:t>
            </a:r>
            <a:endParaRPr lang="en-US" sz="5400" dirty="0">
              <a:solidFill>
                <a:schemeClr val="tx1"/>
              </a:solidFill>
            </a:endParaRPr>
          </a:p>
        </p:txBody>
      </p:sp>
      <p:sp>
        <p:nvSpPr>
          <p:cNvPr id="5" name="Прямоугольник 4"/>
          <p:cNvSpPr/>
          <p:nvPr/>
        </p:nvSpPr>
        <p:spPr>
          <a:xfrm rot="16200000">
            <a:off x="6909697" y="2897777"/>
            <a:ext cx="6858000" cy="1062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Layered Diagram</a:t>
            </a:r>
            <a:endParaRPr lang="en-US" sz="5400" dirty="0">
              <a:solidFill>
                <a:schemeClr val="tx1"/>
              </a:solidFill>
            </a:endParaRPr>
          </a:p>
        </p:txBody>
      </p:sp>
    </p:spTree>
    <p:extLst>
      <p:ext uri="{BB962C8B-B14F-4D97-AF65-F5344CB8AC3E}">
        <p14:creationId xmlns:p14="http://schemas.microsoft.com/office/powerpoint/2010/main" val="37751965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Прямоугольник 3"/>
          <p:cNvSpPr/>
          <p:nvPr/>
        </p:nvSpPr>
        <p:spPr>
          <a:xfrm>
            <a:off x="0" y="324379"/>
            <a:ext cx="12192000" cy="452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solidFill>
                  <a:srgbClr val="000099"/>
                </a:solidFill>
              </a:rPr>
              <a:t>Vision Document</a:t>
            </a:r>
            <a:endParaRPr lang="ru-RU" sz="6600" b="1" dirty="0">
              <a:solidFill>
                <a:srgbClr val="000099"/>
              </a:solidFill>
            </a:endParaRPr>
          </a:p>
        </p:txBody>
      </p:sp>
      <p:sp>
        <p:nvSpPr>
          <p:cNvPr id="6" name="Прямоугольник 5"/>
          <p:cNvSpPr/>
          <p:nvPr/>
        </p:nvSpPr>
        <p:spPr>
          <a:xfrm>
            <a:off x="4123509" y="1101604"/>
            <a:ext cx="7994468" cy="2490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99"/>
                </a:solidFill>
              </a:rPr>
              <a:t>The purpose of </a:t>
            </a:r>
            <a:r>
              <a:rPr lang="en-US" sz="2400" b="1" dirty="0" smtClean="0">
                <a:solidFill>
                  <a:srgbClr val="000099"/>
                </a:solidFill>
              </a:rPr>
              <a:t>creating </a:t>
            </a:r>
            <a:r>
              <a:rPr lang="en-US" sz="2400" b="1" dirty="0">
                <a:solidFill>
                  <a:srgbClr val="000099"/>
                </a:solidFill>
              </a:rPr>
              <a:t>this mobile application is the need for </a:t>
            </a:r>
            <a:r>
              <a:rPr lang="en-US" sz="2400" b="1" dirty="0" smtClean="0">
                <a:solidFill>
                  <a:srgbClr val="000099"/>
                </a:solidFill>
              </a:rPr>
              <a:t>qualitative </a:t>
            </a:r>
            <a:r>
              <a:rPr lang="en-US" sz="2400" b="1" dirty="0">
                <a:solidFill>
                  <a:srgbClr val="000099"/>
                </a:solidFill>
              </a:rPr>
              <a:t>products and the solution of the problem of minimizing the time of searching for quality food products.</a:t>
            </a:r>
            <a:br>
              <a:rPr lang="en-US" sz="2400" b="1" dirty="0">
                <a:solidFill>
                  <a:srgbClr val="000099"/>
                </a:solidFill>
              </a:rPr>
            </a:br>
            <a:r>
              <a:rPr lang="en-US" sz="2400" b="1" dirty="0">
                <a:solidFill>
                  <a:srgbClr val="000099"/>
                </a:solidFill>
              </a:rPr>
              <a:t>The version of the software product at the time of writing the concept document is 1.0.1.</a:t>
            </a:r>
            <a:endParaRPr lang="ru-RU" sz="2400" b="1" dirty="0">
              <a:solidFill>
                <a:srgbClr val="000099"/>
              </a:solidFill>
            </a:endParaRPr>
          </a:p>
        </p:txBody>
      </p:sp>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5062" y="4109018"/>
            <a:ext cx="3796937" cy="2748982"/>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74" y="866870"/>
            <a:ext cx="3152503" cy="3152503"/>
          </a:xfrm>
          <a:prstGeom prst="rect">
            <a:avLst/>
          </a:prstGeom>
        </p:spPr>
      </p:pic>
      <p:sp>
        <p:nvSpPr>
          <p:cNvPr id="12" name="Прямоугольник 11"/>
          <p:cNvSpPr/>
          <p:nvPr/>
        </p:nvSpPr>
        <p:spPr>
          <a:xfrm>
            <a:off x="831669" y="3805616"/>
            <a:ext cx="6583679" cy="2490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99"/>
                </a:solidFill>
              </a:rPr>
              <a:t>Main users of the system:</a:t>
            </a:r>
            <a:br>
              <a:rPr lang="en-US" sz="2400" b="1" dirty="0">
                <a:solidFill>
                  <a:srgbClr val="000099"/>
                </a:solidFill>
              </a:rPr>
            </a:br>
            <a:r>
              <a:rPr lang="en-US" sz="2400" b="1" dirty="0">
                <a:solidFill>
                  <a:srgbClr val="000099"/>
                </a:solidFill>
              </a:rPr>
              <a:t>• Stores products with good reputation and product quality.</a:t>
            </a:r>
            <a:br>
              <a:rPr lang="en-US" sz="2400" b="1" dirty="0">
                <a:solidFill>
                  <a:srgbClr val="000099"/>
                </a:solidFill>
              </a:rPr>
            </a:br>
            <a:r>
              <a:rPr lang="en-US" sz="2400" b="1" dirty="0">
                <a:solidFill>
                  <a:srgbClr val="000099"/>
                </a:solidFill>
              </a:rPr>
              <a:t>• A variety of plate-based buyers with a mobile device.</a:t>
            </a:r>
            <a:endParaRPr lang="ru-RU" sz="2400" b="1" dirty="0">
              <a:solidFill>
                <a:srgbClr val="000099"/>
              </a:solidFill>
            </a:endParaRPr>
          </a:p>
        </p:txBody>
      </p:sp>
    </p:spTree>
    <p:extLst>
      <p:ext uri="{BB962C8B-B14F-4D97-AF65-F5344CB8AC3E}">
        <p14:creationId xmlns:p14="http://schemas.microsoft.com/office/powerpoint/2010/main" val="35298124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31464"/>
            <a:ext cx="12192000" cy="5220350"/>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6831"/>
            <a:ext cx="12191999" cy="5186800"/>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12192001" cy="5133120"/>
          </a:xfrm>
          <a:prstGeom prst="rect">
            <a:avLst/>
          </a:prstGeom>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51070"/>
            <a:ext cx="12191999" cy="5206930"/>
          </a:xfrm>
          <a:prstGeom prst="rect">
            <a:avLst/>
          </a:prstGeom>
        </p:spPr>
      </p:pic>
      <p:pic>
        <p:nvPicPr>
          <p:cNvPr id="8" name="Рисунок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515576"/>
            <a:ext cx="12192002" cy="5216511"/>
          </a:xfrm>
          <a:prstGeom prst="rect">
            <a:avLst/>
          </a:prstGeom>
        </p:spPr>
      </p:pic>
      <p:sp>
        <p:nvSpPr>
          <p:cNvPr id="12" name="Прямоугольник 11"/>
          <p:cNvSpPr/>
          <p:nvPr/>
        </p:nvSpPr>
        <p:spPr>
          <a:xfrm>
            <a:off x="-1" y="213893"/>
            <a:ext cx="12192000" cy="452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solidFill>
                  <a:srgbClr val="000099"/>
                </a:solidFill>
              </a:rPr>
              <a:t>Vision Document</a:t>
            </a:r>
            <a:endParaRPr lang="ru-RU" sz="6600" b="1" dirty="0">
              <a:solidFill>
                <a:srgbClr val="000099"/>
              </a:solidFill>
            </a:endParaRPr>
          </a:p>
        </p:txBody>
      </p:sp>
    </p:spTree>
    <p:extLst>
      <p:ext uri="{BB962C8B-B14F-4D97-AF65-F5344CB8AC3E}">
        <p14:creationId xmlns:p14="http://schemas.microsoft.com/office/powerpoint/2010/main" val="3801022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Прямоугольник 3"/>
          <p:cNvSpPr/>
          <p:nvPr/>
        </p:nvSpPr>
        <p:spPr>
          <a:xfrm>
            <a:off x="0" y="87086"/>
            <a:ext cx="12192000" cy="72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 </a:t>
            </a:r>
            <a:r>
              <a:rPr lang="en-US" sz="4400" b="1" dirty="0" smtClean="0">
                <a:solidFill>
                  <a:srgbClr val="003300"/>
                </a:solidFill>
              </a:rPr>
              <a:t>Document Delta Vision</a:t>
            </a:r>
            <a:endParaRPr lang="ru-RU" sz="4400" b="1" dirty="0">
              <a:solidFill>
                <a:srgbClr val="003300"/>
              </a:solidFill>
            </a:endParaRPr>
          </a:p>
        </p:txBody>
      </p:sp>
      <p:sp>
        <p:nvSpPr>
          <p:cNvPr id="5" name="Прямоугольник 4"/>
          <p:cNvSpPr/>
          <p:nvPr/>
        </p:nvSpPr>
        <p:spPr>
          <a:xfrm>
            <a:off x="444138" y="809897"/>
            <a:ext cx="5808616" cy="2677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300"/>
                </a:solidFill>
              </a:rPr>
              <a:t>This document includes changes in comparison with the previous version of both the concept document and the software product itself.</a:t>
            </a:r>
            <a:endParaRPr lang="ru-RU" sz="2400" b="1" dirty="0">
              <a:solidFill>
                <a:srgbClr val="003300"/>
              </a:solidFill>
            </a:endParaRPr>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951" y="3171777"/>
            <a:ext cx="3873456" cy="3873456"/>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4137" y="158002"/>
            <a:ext cx="3981675" cy="3981675"/>
          </a:xfrm>
          <a:prstGeom prst="rect">
            <a:avLst/>
          </a:prstGeom>
        </p:spPr>
      </p:pic>
      <p:sp>
        <p:nvSpPr>
          <p:cNvPr id="9" name="Прямоугольник 8"/>
          <p:cNvSpPr/>
          <p:nvPr/>
        </p:nvSpPr>
        <p:spPr>
          <a:xfrm>
            <a:off x="5331506" y="3769562"/>
            <a:ext cx="6714305" cy="2677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400" b="1" dirty="0" smtClean="0">
                <a:solidFill>
                  <a:srgbClr val="003300"/>
                </a:solidFill>
              </a:rPr>
              <a:t>It was added </a:t>
            </a:r>
            <a:r>
              <a:rPr lang="en-US" sz="2400" b="1" dirty="0">
                <a:solidFill>
                  <a:srgbClr val="003300"/>
                </a:solidFill>
              </a:rPr>
              <a:t>features such as feedback from the store via chat, translation of messages inside the application for foreign buyers / shops, a map with the location of stores, adding a rating for the store.</a:t>
            </a:r>
            <a:br>
              <a:rPr lang="en-US" sz="2400" b="1" dirty="0">
                <a:solidFill>
                  <a:srgbClr val="003300"/>
                </a:solidFill>
              </a:rPr>
            </a:br>
            <a:r>
              <a:rPr lang="en-US" sz="2400" b="1" dirty="0">
                <a:solidFill>
                  <a:srgbClr val="003300"/>
                </a:solidFill>
              </a:rPr>
              <a:t>• The version of the software product at the time of writing the concept document is 1.1.0.</a:t>
            </a:r>
            <a:endParaRPr lang="ru-RU" sz="2400" b="1" dirty="0">
              <a:solidFill>
                <a:srgbClr val="003300"/>
              </a:solidFill>
            </a:endParaRPr>
          </a:p>
        </p:txBody>
      </p:sp>
    </p:spTree>
    <p:extLst>
      <p:ext uri="{BB962C8B-B14F-4D97-AF65-F5344CB8AC3E}">
        <p14:creationId xmlns:p14="http://schemas.microsoft.com/office/powerpoint/2010/main" val="13741753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322"/>
            <a:ext cx="12192000" cy="5092693"/>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4886"/>
            <a:ext cx="12192000" cy="5210936"/>
          </a:xfrm>
          <a:prstGeom prst="rect">
            <a:avLst/>
          </a:prstGeom>
        </p:spPr>
      </p:pic>
      <p:sp>
        <p:nvSpPr>
          <p:cNvPr id="6" name="Прямоугольник 5"/>
          <p:cNvSpPr/>
          <p:nvPr/>
        </p:nvSpPr>
        <p:spPr>
          <a:xfrm>
            <a:off x="0" y="87086"/>
            <a:ext cx="12192000" cy="72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tx1">
                    <a:lumMod val="95000"/>
                    <a:lumOff val="5000"/>
                  </a:schemeClr>
                </a:solidFill>
              </a:rPr>
              <a:t> </a:t>
            </a:r>
            <a:r>
              <a:rPr lang="en-US" sz="4400" b="1" dirty="0" smtClean="0">
                <a:solidFill>
                  <a:srgbClr val="003300"/>
                </a:solidFill>
              </a:rPr>
              <a:t>Document Delta Vision</a:t>
            </a:r>
            <a:endParaRPr lang="ru-RU" sz="4400" b="1" dirty="0">
              <a:solidFill>
                <a:srgbClr val="003300"/>
              </a:solidFill>
            </a:endParaRPr>
          </a:p>
        </p:txBody>
      </p:sp>
    </p:spTree>
    <p:extLst>
      <p:ext uri="{BB962C8B-B14F-4D97-AF65-F5344CB8AC3E}">
        <p14:creationId xmlns:p14="http://schemas.microsoft.com/office/powerpoint/2010/main" val="10510927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871320" cy="6858000"/>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3445" y="313507"/>
            <a:ext cx="3821446" cy="2394859"/>
          </a:xfrm>
          <a:prstGeom prst="rect">
            <a:avLst/>
          </a:prstGeom>
        </p:spPr>
      </p:pic>
      <p:pic>
        <p:nvPicPr>
          <p:cNvPr id="7" name="Рисунок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772" y="955766"/>
            <a:ext cx="2235926" cy="2235926"/>
          </a:xfrm>
          <a:prstGeom prst="rect">
            <a:avLst/>
          </a:prstGeom>
        </p:spPr>
      </p:pic>
      <p:pic>
        <p:nvPicPr>
          <p:cNvPr id="8" name="Рисунок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9816" y="178151"/>
            <a:ext cx="4101737" cy="1332785"/>
          </a:xfrm>
          <a:prstGeom prst="rect">
            <a:avLst/>
          </a:prstGeom>
        </p:spPr>
      </p:pic>
      <p:pic>
        <p:nvPicPr>
          <p:cNvPr id="9" name="Рисунок 8"/>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31616" y="3942806"/>
            <a:ext cx="4868091" cy="2032428"/>
          </a:xfrm>
          <a:prstGeom prst="rect">
            <a:avLst/>
          </a:prstGeom>
        </p:spPr>
      </p:pic>
      <p:pic>
        <p:nvPicPr>
          <p:cNvPr id="11" name="Рисунок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1680" y="2202757"/>
            <a:ext cx="2625634" cy="2625634"/>
          </a:xfrm>
          <a:prstGeom prst="rect">
            <a:avLst/>
          </a:prstGeom>
        </p:spPr>
      </p:pic>
      <p:pic>
        <p:nvPicPr>
          <p:cNvPr id="12" name="Рисунок 11"/>
          <p:cNvPicPr>
            <a:picLocks noChangeAspect="1"/>
          </p:cNvPicPr>
          <p:nvPr/>
        </p:nvPicPr>
        <p:blipFill rotWithShape="1">
          <a:blip r:embed="rId9">
            <a:extLst>
              <a:ext uri="{28A0092B-C50C-407E-A947-70E740481C1C}">
                <a14:useLocalDpi xmlns:a14="http://schemas.microsoft.com/office/drawing/2010/main" val="0"/>
              </a:ext>
            </a:extLst>
          </a:blip>
          <a:srcRect t="24508"/>
          <a:stretch/>
        </p:blipFill>
        <p:spPr>
          <a:xfrm>
            <a:off x="533772" y="4458976"/>
            <a:ext cx="4298770" cy="2507694"/>
          </a:xfrm>
          <a:prstGeom prst="rect">
            <a:avLst/>
          </a:prstGeom>
        </p:spPr>
      </p:pic>
    </p:spTree>
    <p:extLst>
      <p:ext uri="{BB962C8B-B14F-4D97-AF65-F5344CB8AC3E}">
        <p14:creationId xmlns:p14="http://schemas.microsoft.com/office/powerpoint/2010/main" val="27289234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734314" cy="7158446"/>
          </a:xfrm>
          <a:prstGeom prst="rect">
            <a:avLst/>
          </a:prstGeom>
        </p:spPr>
      </p:pic>
      <p:sp>
        <p:nvSpPr>
          <p:cNvPr id="5" name="Прямоугольник 4"/>
          <p:cNvSpPr/>
          <p:nvPr/>
        </p:nvSpPr>
        <p:spPr>
          <a:xfrm>
            <a:off x="7019108" y="0"/>
            <a:ext cx="5167427" cy="1062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ATAM</a:t>
            </a:r>
            <a:endParaRPr lang="en-US" sz="5400" dirty="0">
              <a:solidFill>
                <a:schemeClr val="tx1"/>
              </a:solidFill>
            </a:endParaRPr>
          </a:p>
        </p:txBody>
      </p:sp>
      <p:sp>
        <p:nvSpPr>
          <p:cNvPr id="6" name="Прямоугольник 5"/>
          <p:cNvSpPr/>
          <p:nvPr/>
        </p:nvSpPr>
        <p:spPr>
          <a:xfrm>
            <a:off x="7402286" y="1062446"/>
            <a:ext cx="4537165" cy="5199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ru-RU" dirty="0" err="1">
                <a:solidFill>
                  <a:schemeClr val="tx1"/>
                </a:solidFill>
              </a:rPr>
              <a:t>The</a:t>
            </a:r>
            <a:r>
              <a:rPr lang="ru-RU" dirty="0">
                <a:solidFill>
                  <a:schemeClr val="tx1"/>
                </a:solidFill>
              </a:rPr>
              <a:t> </a:t>
            </a:r>
            <a:r>
              <a:rPr lang="ru-RU" dirty="0" err="1">
                <a:solidFill>
                  <a:schemeClr val="tx1"/>
                </a:solidFill>
              </a:rPr>
              <a:t>Architecture</a:t>
            </a:r>
            <a:r>
              <a:rPr lang="ru-RU" dirty="0">
                <a:solidFill>
                  <a:schemeClr val="tx1"/>
                </a:solidFill>
              </a:rPr>
              <a:t> </a:t>
            </a:r>
            <a:r>
              <a:rPr lang="ru-RU" dirty="0" err="1">
                <a:solidFill>
                  <a:schemeClr val="tx1"/>
                </a:solidFill>
              </a:rPr>
              <a:t>Tradeoff</a:t>
            </a:r>
            <a:r>
              <a:rPr lang="ru-RU" dirty="0">
                <a:solidFill>
                  <a:schemeClr val="tx1"/>
                </a:solidFill>
              </a:rPr>
              <a:t> </a:t>
            </a:r>
            <a:r>
              <a:rPr lang="ru-RU" dirty="0" err="1">
                <a:solidFill>
                  <a:schemeClr val="tx1"/>
                </a:solidFill>
              </a:rPr>
              <a:t>Analysis</a:t>
            </a:r>
            <a:r>
              <a:rPr lang="ru-RU" dirty="0">
                <a:solidFill>
                  <a:schemeClr val="tx1"/>
                </a:solidFill>
              </a:rPr>
              <a:t> </a:t>
            </a:r>
            <a:r>
              <a:rPr lang="ru-RU" dirty="0" err="1">
                <a:solidFill>
                  <a:schemeClr val="tx1"/>
                </a:solidFill>
              </a:rPr>
              <a:t>Method</a:t>
            </a:r>
            <a:r>
              <a:rPr lang="ru-RU" dirty="0">
                <a:solidFill>
                  <a:schemeClr val="tx1"/>
                </a:solidFill>
              </a:rPr>
              <a:t> (ATAM) </a:t>
            </a:r>
            <a:r>
              <a:rPr lang="ru-RU" dirty="0" err="1">
                <a:solidFill>
                  <a:schemeClr val="tx1"/>
                </a:solidFill>
              </a:rPr>
              <a:t>is</a:t>
            </a:r>
            <a:r>
              <a:rPr lang="ru-RU" dirty="0">
                <a:solidFill>
                  <a:schemeClr val="tx1"/>
                </a:solidFill>
              </a:rPr>
              <a:t> a </a:t>
            </a:r>
            <a:r>
              <a:rPr lang="ru-RU" dirty="0" err="1">
                <a:solidFill>
                  <a:schemeClr val="tx1"/>
                </a:solidFill>
              </a:rPr>
              <a:t>method</a:t>
            </a:r>
            <a:r>
              <a:rPr lang="ru-RU" dirty="0">
                <a:solidFill>
                  <a:schemeClr val="tx1"/>
                </a:solidFill>
              </a:rPr>
              <a:t> </a:t>
            </a:r>
            <a:r>
              <a:rPr lang="ru-RU" dirty="0" err="1">
                <a:solidFill>
                  <a:schemeClr val="tx1"/>
                </a:solidFill>
              </a:rPr>
              <a:t>for</a:t>
            </a:r>
            <a:r>
              <a:rPr lang="ru-RU" dirty="0">
                <a:solidFill>
                  <a:schemeClr val="tx1"/>
                </a:solidFill>
              </a:rPr>
              <a:t> </a:t>
            </a:r>
            <a:r>
              <a:rPr lang="ru-RU" dirty="0" err="1">
                <a:solidFill>
                  <a:schemeClr val="tx1"/>
                </a:solidFill>
              </a:rPr>
              <a:t>evaluating</a:t>
            </a:r>
            <a:r>
              <a:rPr lang="ru-RU" dirty="0">
                <a:solidFill>
                  <a:schemeClr val="tx1"/>
                </a:solidFill>
              </a:rPr>
              <a:t> </a:t>
            </a:r>
            <a:r>
              <a:rPr lang="ru-RU" dirty="0" err="1">
                <a:solidFill>
                  <a:schemeClr val="tx1"/>
                </a:solidFill>
              </a:rPr>
              <a:t>software</a:t>
            </a:r>
            <a:r>
              <a:rPr lang="ru-RU" dirty="0">
                <a:solidFill>
                  <a:schemeClr val="tx1"/>
                </a:solidFill>
              </a:rPr>
              <a:t> </a:t>
            </a:r>
            <a:r>
              <a:rPr lang="ru-RU" dirty="0" err="1">
                <a:solidFill>
                  <a:schemeClr val="tx1"/>
                </a:solidFill>
              </a:rPr>
              <a:t>architectures</a:t>
            </a:r>
            <a:r>
              <a:rPr lang="ru-RU" dirty="0">
                <a:solidFill>
                  <a:schemeClr val="tx1"/>
                </a:solidFill>
              </a:rPr>
              <a:t> </a:t>
            </a:r>
            <a:r>
              <a:rPr lang="ru-RU" dirty="0" err="1">
                <a:solidFill>
                  <a:schemeClr val="tx1"/>
                </a:solidFill>
              </a:rPr>
              <a:t>relative</a:t>
            </a:r>
            <a:r>
              <a:rPr lang="ru-RU" dirty="0">
                <a:solidFill>
                  <a:schemeClr val="tx1"/>
                </a:solidFill>
              </a:rPr>
              <a:t> </a:t>
            </a:r>
            <a:r>
              <a:rPr lang="ru-RU" dirty="0" err="1">
                <a:solidFill>
                  <a:schemeClr val="tx1"/>
                </a:solidFill>
              </a:rPr>
              <a:t>to</a:t>
            </a:r>
            <a:r>
              <a:rPr lang="ru-RU" dirty="0">
                <a:solidFill>
                  <a:schemeClr val="tx1"/>
                </a:solidFill>
              </a:rPr>
              <a:t> </a:t>
            </a:r>
            <a:r>
              <a:rPr lang="ru-RU" dirty="0" err="1">
                <a:solidFill>
                  <a:schemeClr val="tx1"/>
                </a:solidFill>
              </a:rPr>
              <a:t>quality</a:t>
            </a:r>
            <a:r>
              <a:rPr lang="ru-RU" dirty="0">
                <a:solidFill>
                  <a:schemeClr val="tx1"/>
                </a:solidFill>
              </a:rPr>
              <a:t> </a:t>
            </a:r>
            <a:r>
              <a:rPr lang="ru-RU" dirty="0" err="1">
                <a:solidFill>
                  <a:schemeClr val="tx1"/>
                </a:solidFill>
              </a:rPr>
              <a:t>attribute</a:t>
            </a:r>
            <a:r>
              <a:rPr lang="ru-RU" dirty="0">
                <a:solidFill>
                  <a:schemeClr val="tx1"/>
                </a:solidFill>
              </a:rPr>
              <a:t> </a:t>
            </a:r>
            <a:r>
              <a:rPr lang="ru-RU" dirty="0" err="1">
                <a:solidFill>
                  <a:schemeClr val="tx1"/>
                </a:solidFill>
              </a:rPr>
              <a:t>goals</a:t>
            </a:r>
            <a:r>
              <a:rPr lang="ru-RU" dirty="0">
                <a:solidFill>
                  <a:schemeClr val="tx1"/>
                </a:solidFill>
              </a:rPr>
              <a:t>. ATAM </a:t>
            </a:r>
            <a:r>
              <a:rPr lang="ru-RU" dirty="0" err="1">
                <a:solidFill>
                  <a:schemeClr val="tx1"/>
                </a:solidFill>
              </a:rPr>
              <a:t>evaluations</a:t>
            </a:r>
            <a:r>
              <a:rPr lang="ru-RU" dirty="0">
                <a:solidFill>
                  <a:schemeClr val="tx1"/>
                </a:solidFill>
              </a:rPr>
              <a:t> </a:t>
            </a:r>
            <a:r>
              <a:rPr lang="ru-RU" dirty="0" err="1">
                <a:solidFill>
                  <a:schemeClr val="tx1"/>
                </a:solidFill>
              </a:rPr>
              <a:t>expose</a:t>
            </a:r>
            <a:r>
              <a:rPr lang="ru-RU" dirty="0">
                <a:solidFill>
                  <a:schemeClr val="tx1"/>
                </a:solidFill>
              </a:rPr>
              <a:t> </a:t>
            </a:r>
            <a:r>
              <a:rPr lang="ru-RU" dirty="0" err="1">
                <a:solidFill>
                  <a:schemeClr val="tx1"/>
                </a:solidFill>
              </a:rPr>
              <a:t>architectural</a:t>
            </a:r>
            <a:r>
              <a:rPr lang="ru-RU" dirty="0">
                <a:solidFill>
                  <a:schemeClr val="tx1"/>
                </a:solidFill>
              </a:rPr>
              <a:t> </a:t>
            </a:r>
            <a:r>
              <a:rPr lang="ru-RU" dirty="0" err="1">
                <a:solidFill>
                  <a:schemeClr val="tx1"/>
                </a:solidFill>
              </a:rPr>
              <a:t>risks</a:t>
            </a:r>
            <a:r>
              <a:rPr lang="ru-RU" dirty="0">
                <a:solidFill>
                  <a:schemeClr val="tx1"/>
                </a:solidFill>
              </a:rPr>
              <a:t> </a:t>
            </a:r>
            <a:r>
              <a:rPr lang="ru-RU" dirty="0" err="1">
                <a:solidFill>
                  <a:schemeClr val="tx1"/>
                </a:solidFill>
              </a:rPr>
              <a:t>that</a:t>
            </a:r>
            <a:r>
              <a:rPr lang="ru-RU" dirty="0">
                <a:solidFill>
                  <a:schemeClr val="tx1"/>
                </a:solidFill>
              </a:rPr>
              <a:t> </a:t>
            </a:r>
            <a:r>
              <a:rPr lang="ru-RU" dirty="0" err="1">
                <a:solidFill>
                  <a:schemeClr val="tx1"/>
                </a:solidFill>
              </a:rPr>
              <a:t>potentially</a:t>
            </a:r>
            <a:r>
              <a:rPr lang="ru-RU" dirty="0">
                <a:solidFill>
                  <a:schemeClr val="tx1"/>
                </a:solidFill>
              </a:rPr>
              <a:t> </a:t>
            </a:r>
            <a:r>
              <a:rPr lang="ru-RU" dirty="0" err="1">
                <a:solidFill>
                  <a:schemeClr val="tx1"/>
                </a:solidFill>
              </a:rPr>
              <a:t>inhibit</a:t>
            </a:r>
            <a:r>
              <a:rPr lang="ru-RU" dirty="0">
                <a:solidFill>
                  <a:schemeClr val="tx1"/>
                </a:solidFill>
              </a:rPr>
              <a:t> </a:t>
            </a:r>
            <a:r>
              <a:rPr lang="ru-RU" dirty="0" err="1">
                <a:solidFill>
                  <a:schemeClr val="tx1"/>
                </a:solidFill>
              </a:rPr>
              <a:t>the</a:t>
            </a:r>
            <a:r>
              <a:rPr lang="ru-RU" dirty="0">
                <a:solidFill>
                  <a:schemeClr val="tx1"/>
                </a:solidFill>
              </a:rPr>
              <a:t> </a:t>
            </a:r>
            <a:r>
              <a:rPr lang="ru-RU" dirty="0" err="1">
                <a:solidFill>
                  <a:schemeClr val="tx1"/>
                </a:solidFill>
              </a:rPr>
              <a:t>achievement</a:t>
            </a:r>
            <a:r>
              <a:rPr lang="ru-RU" dirty="0">
                <a:solidFill>
                  <a:schemeClr val="tx1"/>
                </a:solidFill>
              </a:rPr>
              <a:t> </a:t>
            </a:r>
            <a:r>
              <a:rPr lang="ru-RU" dirty="0" err="1">
                <a:solidFill>
                  <a:schemeClr val="tx1"/>
                </a:solidFill>
              </a:rPr>
              <a:t>of</a:t>
            </a:r>
            <a:r>
              <a:rPr lang="ru-RU" dirty="0">
                <a:solidFill>
                  <a:schemeClr val="tx1"/>
                </a:solidFill>
              </a:rPr>
              <a:t> </a:t>
            </a:r>
            <a:r>
              <a:rPr lang="ru-RU" dirty="0" err="1">
                <a:solidFill>
                  <a:schemeClr val="tx1"/>
                </a:solidFill>
              </a:rPr>
              <a:t>an</a:t>
            </a:r>
            <a:r>
              <a:rPr lang="ru-RU" dirty="0">
                <a:solidFill>
                  <a:schemeClr val="tx1"/>
                </a:solidFill>
              </a:rPr>
              <a:t> </a:t>
            </a:r>
            <a:r>
              <a:rPr lang="ru-RU" dirty="0" err="1">
                <a:solidFill>
                  <a:schemeClr val="tx1"/>
                </a:solidFill>
              </a:rPr>
              <a:t>organization's</a:t>
            </a:r>
            <a:r>
              <a:rPr lang="ru-RU" dirty="0">
                <a:solidFill>
                  <a:schemeClr val="tx1"/>
                </a:solidFill>
              </a:rPr>
              <a:t> </a:t>
            </a:r>
            <a:r>
              <a:rPr lang="ru-RU" dirty="0" err="1">
                <a:solidFill>
                  <a:schemeClr val="tx1"/>
                </a:solidFill>
              </a:rPr>
              <a:t>business</a:t>
            </a:r>
            <a:r>
              <a:rPr lang="ru-RU" dirty="0">
                <a:solidFill>
                  <a:schemeClr val="tx1"/>
                </a:solidFill>
              </a:rPr>
              <a:t> </a:t>
            </a:r>
            <a:r>
              <a:rPr lang="ru-RU" dirty="0" err="1">
                <a:solidFill>
                  <a:schemeClr val="tx1"/>
                </a:solidFill>
              </a:rPr>
              <a:t>goals</a:t>
            </a:r>
            <a:r>
              <a:rPr lang="ru-RU" dirty="0">
                <a:solidFill>
                  <a:schemeClr val="tx1"/>
                </a:solidFill>
              </a:rPr>
              <a:t>. </a:t>
            </a:r>
            <a:r>
              <a:rPr lang="ru-RU" dirty="0" err="1">
                <a:solidFill>
                  <a:schemeClr val="tx1"/>
                </a:solidFill>
              </a:rPr>
              <a:t>The</a:t>
            </a:r>
            <a:r>
              <a:rPr lang="ru-RU" dirty="0">
                <a:solidFill>
                  <a:schemeClr val="tx1"/>
                </a:solidFill>
              </a:rPr>
              <a:t> ATAM </a:t>
            </a:r>
            <a:r>
              <a:rPr lang="ru-RU" dirty="0" err="1">
                <a:solidFill>
                  <a:schemeClr val="tx1"/>
                </a:solidFill>
              </a:rPr>
              <a:t>gets</a:t>
            </a:r>
            <a:r>
              <a:rPr lang="ru-RU" dirty="0">
                <a:solidFill>
                  <a:schemeClr val="tx1"/>
                </a:solidFill>
              </a:rPr>
              <a:t> </a:t>
            </a:r>
            <a:r>
              <a:rPr lang="ru-RU" dirty="0" err="1">
                <a:solidFill>
                  <a:schemeClr val="tx1"/>
                </a:solidFill>
              </a:rPr>
              <a:t>its</a:t>
            </a:r>
            <a:r>
              <a:rPr lang="ru-RU" dirty="0">
                <a:solidFill>
                  <a:schemeClr val="tx1"/>
                </a:solidFill>
              </a:rPr>
              <a:t> </a:t>
            </a:r>
            <a:r>
              <a:rPr lang="ru-RU" dirty="0" err="1">
                <a:solidFill>
                  <a:schemeClr val="tx1"/>
                </a:solidFill>
              </a:rPr>
              <a:t>name</a:t>
            </a:r>
            <a:r>
              <a:rPr lang="ru-RU" dirty="0">
                <a:solidFill>
                  <a:schemeClr val="tx1"/>
                </a:solidFill>
              </a:rPr>
              <a:t> </a:t>
            </a:r>
            <a:r>
              <a:rPr lang="ru-RU" dirty="0" err="1">
                <a:solidFill>
                  <a:schemeClr val="tx1"/>
                </a:solidFill>
              </a:rPr>
              <a:t>because</a:t>
            </a:r>
            <a:r>
              <a:rPr lang="ru-RU" dirty="0">
                <a:solidFill>
                  <a:schemeClr val="tx1"/>
                </a:solidFill>
              </a:rPr>
              <a:t> </a:t>
            </a:r>
            <a:r>
              <a:rPr lang="ru-RU" dirty="0" err="1">
                <a:solidFill>
                  <a:schemeClr val="tx1"/>
                </a:solidFill>
              </a:rPr>
              <a:t>it</a:t>
            </a:r>
            <a:r>
              <a:rPr lang="ru-RU" dirty="0">
                <a:solidFill>
                  <a:schemeClr val="tx1"/>
                </a:solidFill>
              </a:rPr>
              <a:t> </a:t>
            </a:r>
            <a:r>
              <a:rPr lang="ru-RU" dirty="0" err="1">
                <a:solidFill>
                  <a:schemeClr val="tx1"/>
                </a:solidFill>
              </a:rPr>
              <a:t>not</a:t>
            </a:r>
            <a:r>
              <a:rPr lang="ru-RU" dirty="0">
                <a:solidFill>
                  <a:schemeClr val="tx1"/>
                </a:solidFill>
              </a:rPr>
              <a:t> </a:t>
            </a:r>
            <a:r>
              <a:rPr lang="ru-RU" dirty="0" err="1">
                <a:solidFill>
                  <a:schemeClr val="tx1"/>
                </a:solidFill>
              </a:rPr>
              <a:t>only</a:t>
            </a:r>
            <a:r>
              <a:rPr lang="ru-RU" dirty="0">
                <a:solidFill>
                  <a:schemeClr val="tx1"/>
                </a:solidFill>
              </a:rPr>
              <a:t> </a:t>
            </a:r>
            <a:r>
              <a:rPr lang="ru-RU" dirty="0" err="1">
                <a:solidFill>
                  <a:schemeClr val="tx1"/>
                </a:solidFill>
              </a:rPr>
              <a:t>reveals</a:t>
            </a:r>
            <a:r>
              <a:rPr lang="ru-RU" dirty="0">
                <a:solidFill>
                  <a:schemeClr val="tx1"/>
                </a:solidFill>
              </a:rPr>
              <a:t> </a:t>
            </a:r>
            <a:r>
              <a:rPr lang="ru-RU" dirty="0" err="1">
                <a:solidFill>
                  <a:schemeClr val="tx1"/>
                </a:solidFill>
              </a:rPr>
              <a:t>how</a:t>
            </a:r>
            <a:r>
              <a:rPr lang="ru-RU" dirty="0">
                <a:solidFill>
                  <a:schemeClr val="tx1"/>
                </a:solidFill>
              </a:rPr>
              <a:t> </a:t>
            </a:r>
            <a:r>
              <a:rPr lang="ru-RU" dirty="0" err="1">
                <a:solidFill>
                  <a:schemeClr val="tx1"/>
                </a:solidFill>
              </a:rPr>
              <a:t>well</a:t>
            </a:r>
            <a:r>
              <a:rPr lang="ru-RU" dirty="0">
                <a:solidFill>
                  <a:schemeClr val="tx1"/>
                </a:solidFill>
              </a:rPr>
              <a:t> </a:t>
            </a:r>
            <a:r>
              <a:rPr lang="ru-RU" dirty="0" err="1">
                <a:solidFill>
                  <a:schemeClr val="tx1"/>
                </a:solidFill>
              </a:rPr>
              <a:t>an</a:t>
            </a:r>
            <a:r>
              <a:rPr lang="ru-RU" dirty="0">
                <a:solidFill>
                  <a:schemeClr val="tx1"/>
                </a:solidFill>
              </a:rPr>
              <a:t> </a:t>
            </a:r>
            <a:r>
              <a:rPr lang="ru-RU" dirty="0" err="1">
                <a:solidFill>
                  <a:schemeClr val="tx1"/>
                </a:solidFill>
              </a:rPr>
              <a:t>architecture</a:t>
            </a:r>
            <a:r>
              <a:rPr lang="ru-RU" dirty="0">
                <a:solidFill>
                  <a:schemeClr val="tx1"/>
                </a:solidFill>
              </a:rPr>
              <a:t> </a:t>
            </a:r>
            <a:r>
              <a:rPr lang="ru-RU" dirty="0" err="1">
                <a:solidFill>
                  <a:schemeClr val="tx1"/>
                </a:solidFill>
              </a:rPr>
              <a:t>satisfies</a:t>
            </a:r>
            <a:r>
              <a:rPr lang="ru-RU" dirty="0">
                <a:solidFill>
                  <a:schemeClr val="tx1"/>
                </a:solidFill>
              </a:rPr>
              <a:t> </a:t>
            </a:r>
            <a:r>
              <a:rPr lang="ru-RU" dirty="0" err="1">
                <a:solidFill>
                  <a:schemeClr val="tx1"/>
                </a:solidFill>
              </a:rPr>
              <a:t>particular</a:t>
            </a:r>
            <a:r>
              <a:rPr lang="ru-RU" dirty="0">
                <a:solidFill>
                  <a:schemeClr val="tx1"/>
                </a:solidFill>
              </a:rPr>
              <a:t> </a:t>
            </a:r>
            <a:r>
              <a:rPr lang="ru-RU" dirty="0" err="1">
                <a:solidFill>
                  <a:schemeClr val="tx1"/>
                </a:solidFill>
              </a:rPr>
              <a:t>quality</a:t>
            </a:r>
            <a:r>
              <a:rPr lang="ru-RU" dirty="0">
                <a:solidFill>
                  <a:schemeClr val="tx1"/>
                </a:solidFill>
              </a:rPr>
              <a:t> </a:t>
            </a:r>
            <a:r>
              <a:rPr lang="ru-RU" dirty="0" err="1">
                <a:solidFill>
                  <a:schemeClr val="tx1"/>
                </a:solidFill>
              </a:rPr>
              <a:t>goals</a:t>
            </a:r>
            <a:r>
              <a:rPr lang="ru-RU" dirty="0">
                <a:solidFill>
                  <a:schemeClr val="tx1"/>
                </a:solidFill>
              </a:rPr>
              <a:t>, </a:t>
            </a:r>
            <a:r>
              <a:rPr lang="ru-RU" dirty="0" err="1">
                <a:solidFill>
                  <a:schemeClr val="tx1"/>
                </a:solidFill>
              </a:rPr>
              <a:t>but</a:t>
            </a:r>
            <a:r>
              <a:rPr lang="ru-RU" dirty="0">
                <a:solidFill>
                  <a:schemeClr val="tx1"/>
                </a:solidFill>
              </a:rPr>
              <a:t> </a:t>
            </a:r>
            <a:r>
              <a:rPr lang="ru-RU" dirty="0" err="1">
                <a:solidFill>
                  <a:schemeClr val="tx1"/>
                </a:solidFill>
              </a:rPr>
              <a:t>it</a:t>
            </a:r>
            <a:r>
              <a:rPr lang="ru-RU" dirty="0">
                <a:solidFill>
                  <a:schemeClr val="tx1"/>
                </a:solidFill>
              </a:rPr>
              <a:t> </a:t>
            </a:r>
            <a:r>
              <a:rPr lang="ru-RU" dirty="0" err="1">
                <a:solidFill>
                  <a:schemeClr val="tx1"/>
                </a:solidFill>
              </a:rPr>
              <a:t>also</a:t>
            </a:r>
            <a:r>
              <a:rPr lang="ru-RU" dirty="0">
                <a:solidFill>
                  <a:schemeClr val="tx1"/>
                </a:solidFill>
              </a:rPr>
              <a:t> </a:t>
            </a:r>
            <a:r>
              <a:rPr lang="ru-RU" dirty="0" err="1">
                <a:solidFill>
                  <a:schemeClr val="tx1"/>
                </a:solidFill>
              </a:rPr>
              <a:t>provides</a:t>
            </a:r>
            <a:r>
              <a:rPr lang="ru-RU" dirty="0">
                <a:solidFill>
                  <a:schemeClr val="tx1"/>
                </a:solidFill>
              </a:rPr>
              <a:t> </a:t>
            </a:r>
            <a:r>
              <a:rPr lang="ru-RU" dirty="0" err="1">
                <a:solidFill>
                  <a:schemeClr val="tx1"/>
                </a:solidFill>
              </a:rPr>
              <a:t>insight</a:t>
            </a:r>
            <a:r>
              <a:rPr lang="ru-RU" dirty="0">
                <a:solidFill>
                  <a:schemeClr val="tx1"/>
                </a:solidFill>
              </a:rPr>
              <a:t> </a:t>
            </a:r>
            <a:r>
              <a:rPr lang="ru-RU" dirty="0" err="1">
                <a:solidFill>
                  <a:schemeClr val="tx1"/>
                </a:solidFill>
              </a:rPr>
              <a:t>into</a:t>
            </a:r>
            <a:r>
              <a:rPr lang="ru-RU" dirty="0">
                <a:solidFill>
                  <a:schemeClr val="tx1"/>
                </a:solidFill>
              </a:rPr>
              <a:t> </a:t>
            </a:r>
            <a:r>
              <a:rPr lang="ru-RU" dirty="0" err="1">
                <a:solidFill>
                  <a:schemeClr val="tx1"/>
                </a:solidFill>
              </a:rPr>
              <a:t>how</a:t>
            </a:r>
            <a:r>
              <a:rPr lang="ru-RU" dirty="0">
                <a:solidFill>
                  <a:schemeClr val="tx1"/>
                </a:solidFill>
              </a:rPr>
              <a:t> </a:t>
            </a:r>
            <a:r>
              <a:rPr lang="ru-RU" dirty="0" err="1">
                <a:solidFill>
                  <a:schemeClr val="tx1"/>
                </a:solidFill>
              </a:rPr>
              <a:t>those</a:t>
            </a:r>
            <a:r>
              <a:rPr lang="ru-RU" dirty="0">
                <a:solidFill>
                  <a:schemeClr val="tx1"/>
                </a:solidFill>
              </a:rPr>
              <a:t> </a:t>
            </a:r>
            <a:r>
              <a:rPr lang="ru-RU" dirty="0" err="1">
                <a:solidFill>
                  <a:schemeClr val="tx1"/>
                </a:solidFill>
              </a:rPr>
              <a:t>quality</a:t>
            </a:r>
            <a:r>
              <a:rPr lang="ru-RU" dirty="0">
                <a:solidFill>
                  <a:schemeClr val="tx1"/>
                </a:solidFill>
              </a:rPr>
              <a:t> </a:t>
            </a:r>
            <a:r>
              <a:rPr lang="ru-RU" dirty="0" err="1">
                <a:solidFill>
                  <a:schemeClr val="tx1"/>
                </a:solidFill>
              </a:rPr>
              <a:t>goals</a:t>
            </a:r>
            <a:r>
              <a:rPr lang="ru-RU" dirty="0">
                <a:solidFill>
                  <a:schemeClr val="tx1"/>
                </a:solidFill>
              </a:rPr>
              <a:t> </a:t>
            </a:r>
            <a:r>
              <a:rPr lang="ru-RU" dirty="0" err="1">
                <a:solidFill>
                  <a:schemeClr val="tx1"/>
                </a:solidFill>
              </a:rPr>
              <a:t>interact</a:t>
            </a:r>
            <a:r>
              <a:rPr lang="ru-RU" dirty="0">
                <a:solidFill>
                  <a:schemeClr val="tx1"/>
                </a:solidFill>
              </a:rPr>
              <a:t> </a:t>
            </a:r>
            <a:r>
              <a:rPr lang="ru-RU" dirty="0" err="1">
                <a:solidFill>
                  <a:schemeClr val="tx1"/>
                </a:solidFill>
              </a:rPr>
              <a:t>with</a:t>
            </a:r>
            <a:r>
              <a:rPr lang="ru-RU" dirty="0">
                <a:solidFill>
                  <a:schemeClr val="tx1"/>
                </a:solidFill>
              </a:rPr>
              <a:t> </a:t>
            </a:r>
            <a:r>
              <a:rPr lang="ru-RU" dirty="0" err="1">
                <a:solidFill>
                  <a:schemeClr val="tx1"/>
                </a:solidFill>
              </a:rPr>
              <a:t>each</a:t>
            </a:r>
            <a:r>
              <a:rPr lang="ru-RU" dirty="0">
                <a:solidFill>
                  <a:schemeClr val="tx1"/>
                </a:solidFill>
              </a:rPr>
              <a:t> </a:t>
            </a:r>
            <a:r>
              <a:rPr lang="ru-RU" dirty="0" err="1">
                <a:solidFill>
                  <a:schemeClr val="tx1"/>
                </a:solidFill>
              </a:rPr>
              <a:t>other</a:t>
            </a:r>
            <a:r>
              <a:rPr lang="ru-RU" dirty="0">
                <a:solidFill>
                  <a:schemeClr val="tx1"/>
                </a:solidFill>
              </a:rPr>
              <a:t>—</a:t>
            </a:r>
            <a:r>
              <a:rPr lang="ru-RU" dirty="0" err="1">
                <a:solidFill>
                  <a:schemeClr val="tx1"/>
                </a:solidFill>
              </a:rPr>
              <a:t>how</a:t>
            </a:r>
            <a:r>
              <a:rPr lang="ru-RU" dirty="0">
                <a:solidFill>
                  <a:schemeClr val="tx1"/>
                </a:solidFill>
              </a:rPr>
              <a:t> </a:t>
            </a:r>
            <a:r>
              <a:rPr lang="ru-RU" dirty="0" err="1">
                <a:solidFill>
                  <a:schemeClr val="tx1"/>
                </a:solidFill>
              </a:rPr>
              <a:t>they</a:t>
            </a:r>
            <a:r>
              <a:rPr lang="ru-RU" dirty="0">
                <a:solidFill>
                  <a:schemeClr val="tx1"/>
                </a:solidFill>
              </a:rPr>
              <a:t> </a:t>
            </a:r>
            <a:r>
              <a:rPr lang="ru-RU" dirty="0" err="1">
                <a:solidFill>
                  <a:schemeClr val="tx1"/>
                </a:solidFill>
              </a:rPr>
              <a:t>trade</a:t>
            </a:r>
            <a:r>
              <a:rPr lang="ru-RU" dirty="0">
                <a:solidFill>
                  <a:schemeClr val="tx1"/>
                </a:solidFill>
              </a:rPr>
              <a:t> </a:t>
            </a:r>
            <a:r>
              <a:rPr lang="ru-RU" dirty="0" err="1">
                <a:solidFill>
                  <a:schemeClr val="tx1"/>
                </a:solidFill>
              </a:rPr>
              <a:t>off</a:t>
            </a:r>
            <a:r>
              <a:rPr lang="ru-RU" dirty="0">
                <a:solidFill>
                  <a:schemeClr val="tx1"/>
                </a:solidFill>
              </a:rPr>
              <a:t> </a:t>
            </a:r>
            <a:r>
              <a:rPr lang="ru-RU" dirty="0" err="1">
                <a:solidFill>
                  <a:schemeClr val="tx1"/>
                </a:solidFill>
              </a:rPr>
              <a:t>against</a:t>
            </a:r>
            <a:r>
              <a:rPr lang="ru-RU" dirty="0">
                <a:solidFill>
                  <a:schemeClr val="tx1"/>
                </a:solidFill>
              </a:rPr>
              <a:t> </a:t>
            </a:r>
            <a:r>
              <a:rPr lang="ru-RU" dirty="0" err="1">
                <a:solidFill>
                  <a:schemeClr val="tx1"/>
                </a:solidFill>
              </a:rPr>
              <a:t>each</a:t>
            </a:r>
            <a:r>
              <a:rPr lang="ru-RU" dirty="0">
                <a:solidFill>
                  <a:schemeClr val="tx1"/>
                </a:solidFill>
              </a:rPr>
              <a:t> </a:t>
            </a:r>
            <a:r>
              <a:rPr lang="ru-RU" dirty="0" err="1">
                <a:solidFill>
                  <a:schemeClr val="tx1"/>
                </a:solidFill>
              </a:rPr>
              <a:t>other</a:t>
            </a:r>
            <a:r>
              <a:rPr lang="ru-RU"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3067748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Прямоугольник 4"/>
          <p:cNvSpPr/>
          <p:nvPr/>
        </p:nvSpPr>
        <p:spPr>
          <a:xfrm>
            <a:off x="78377" y="1972490"/>
            <a:ext cx="454587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dirty="0">
                <a:solidFill>
                  <a:schemeClr val="bg1"/>
                </a:solidFill>
              </a:rPr>
              <a:t>A </a:t>
            </a:r>
            <a:r>
              <a:rPr lang="ru-RU" sz="2400" b="1" dirty="0" err="1">
                <a:solidFill>
                  <a:schemeClr val="bg1"/>
                </a:solidFill>
              </a:rPr>
              <a:t>set</a:t>
            </a:r>
            <a:r>
              <a:rPr lang="ru-RU" sz="2400" b="1" dirty="0">
                <a:solidFill>
                  <a:schemeClr val="bg1"/>
                </a:solidFill>
              </a:rPr>
              <a:t> </a:t>
            </a:r>
            <a:r>
              <a:rPr lang="ru-RU" sz="2400" b="1" dirty="0" err="1">
                <a:solidFill>
                  <a:schemeClr val="bg1"/>
                </a:solidFill>
              </a:rPr>
              <a:t>of</a:t>
            </a:r>
            <a:r>
              <a:rPr lang="ru-RU" sz="2400" b="1" dirty="0">
                <a:solidFill>
                  <a:schemeClr val="bg1"/>
                </a:solidFill>
              </a:rPr>
              <a:t> </a:t>
            </a:r>
            <a:r>
              <a:rPr lang="ru-RU" sz="2400" b="1" dirty="0" err="1">
                <a:solidFill>
                  <a:schemeClr val="bg1"/>
                </a:solidFill>
              </a:rPr>
              <a:t>architectural</a:t>
            </a:r>
            <a:r>
              <a:rPr lang="ru-RU" sz="2400" b="1" dirty="0">
                <a:solidFill>
                  <a:schemeClr val="bg1"/>
                </a:solidFill>
              </a:rPr>
              <a:t> </a:t>
            </a:r>
            <a:r>
              <a:rPr lang="ru-RU" sz="2400" b="1" dirty="0" err="1">
                <a:solidFill>
                  <a:schemeClr val="bg1"/>
                </a:solidFill>
              </a:rPr>
              <a:t>approaches</a:t>
            </a:r>
            <a:r>
              <a:rPr lang="ru-RU" sz="2400" b="1" dirty="0">
                <a:solidFill>
                  <a:schemeClr val="bg1"/>
                </a:solidFill>
              </a:rPr>
              <a:t> </a:t>
            </a:r>
            <a:endParaRPr lang="en-US" sz="2400" b="1" dirty="0">
              <a:solidFill>
                <a:schemeClr val="bg1"/>
              </a:solidFill>
            </a:endParaRPr>
          </a:p>
        </p:txBody>
      </p:sp>
      <p:sp>
        <p:nvSpPr>
          <p:cNvPr id="6" name="Прямоугольник 5"/>
          <p:cNvSpPr/>
          <p:nvPr/>
        </p:nvSpPr>
        <p:spPr>
          <a:xfrm>
            <a:off x="139337" y="3254828"/>
            <a:ext cx="454587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dirty="0"/>
              <a:t>A </a:t>
            </a:r>
            <a:r>
              <a:rPr lang="ru-RU" sz="2400" b="1" dirty="0" err="1"/>
              <a:t>Utility</a:t>
            </a:r>
            <a:r>
              <a:rPr lang="ru-RU" sz="2400" b="1" dirty="0"/>
              <a:t> </a:t>
            </a:r>
            <a:r>
              <a:rPr lang="ru-RU" sz="2400" b="1" dirty="0" err="1"/>
              <a:t>Tree</a:t>
            </a:r>
            <a:endParaRPr lang="en-US" sz="3200" b="1" dirty="0">
              <a:solidFill>
                <a:schemeClr val="bg1"/>
              </a:solidFill>
            </a:endParaRPr>
          </a:p>
        </p:txBody>
      </p:sp>
      <p:sp>
        <p:nvSpPr>
          <p:cNvPr id="7" name="Прямоугольник 6"/>
          <p:cNvSpPr/>
          <p:nvPr/>
        </p:nvSpPr>
        <p:spPr>
          <a:xfrm>
            <a:off x="3823063" y="4537166"/>
            <a:ext cx="454587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dirty="0" smtClean="0"/>
              <a:t>A </a:t>
            </a:r>
            <a:r>
              <a:rPr lang="ru-RU" sz="2400" b="1" dirty="0" err="1"/>
              <a:t>set</a:t>
            </a:r>
            <a:r>
              <a:rPr lang="ru-RU" sz="2400" b="1" dirty="0"/>
              <a:t> </a:t>
            </a:r>
            <a:r>
              <a:rPr lang="ru-RU" sz="2400" b="1" dirty="0" err="1"/>
              <a:t>of</a:t>
            </a:r>
            <a:r>
              <a:rPr lang="ru-RU" sz="2400" b="1" dirty="0"/>
              <a:t> </a:t>
            </a:r>
            <a:r>
              <a:rPr lang="ru-RU" sz="2400" b="1" dirty="0" err="1"/>
              <a:t>scenarios</a:t>
            </a:r>
            <a:r>
              <a:rPr lang="ru-RU" sz="2400" b="1" dirty="0"/>
              <a:t> </a:t>
            </a:r>
            <a:endParaRPr lang="en-US" sz="4000" b="1" dirty="0">
              <a:solidFill>
                <a:schemeClr val="bg1"/>
              </a:solidFill>
            </a:endParaRPr>
          </a:p>
        </p:txBody>
      </p:sp>
      <p:sp>
        <p:nvSpPr>
          <p:cNvPr id="8" name="Прямоугольник 7"/>
          <p:cNvSpPr/>
          <p:nvPr/>
        </p:nvSpPr>
        <p:spPr>
          <a:xfrm>
            <a:off x="7511144" y="1955074"/>
            <a:ext cx="454587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dirty="0"/>
              <a:t>A </a:t>
            </a:r>
            <a:r>
              <a:rPr lang="ru-RU" sz="2400" b="1" dirty="0" err="1"/>
              <a:t>set</a:t>
            </a:r>
            <a:r>
              <a:rPr lang="ru-RU" sz="2400" b="1" dirty="0"/>
              <a:t> </a:t>
            </a:r>
            <a:r>
              <a:rPr lang="ru-RU" sz="2400" b="1" dirty="0" err="1"/>
              <a:t>of</a:t>
            </a:r>
            <a:r>
              <a:rPr lang="ru-RU" sz="2400" b="1" dirty="0"/>
              <a:t> </a:t>
            </a:r>
            <a:r>
              <a:rPr lang="ru-RU" sz="2400" b="1" dirty="0" err="1"/>
              <a:t>questions</a:t>
            </a:r>
            <a:r>
              <a:rPr lang="ru-RU" sz="2400" b="1" dirty="0"/>
              <a:t> </a:t>
            </a:r>
            <a:r>
              <a:rPr lang="ru-RU" sz="2400" b="1" dirty="0" err="1"/>
              <a:t>about</a:t>
            </a:r>
            <a:r>
              <a:rPr lang="ru-RU" sz="2400" b="1" dirty="0"/>
              <a:t> </a:t>
            </a:r>
            <a:r>
              <a:rPr lang="ru-RU" sz="2400" b="1" dirty="0" err="1"/>
              <a:t>the</a:t>
            </a:r>
            <a:r>
              <a:rPr lang="ru-RU" sz="2400" b="1" dirty="0"/>
              <a:t> </a:t>
            </a:r>
            <a:r>
              <a:rPr lang="ru-RU" sz="2400" b="1" dirty="0" err="1"/>
              <a:t>quality</a:t>
            </a:r>
            <a:r>
              <a:rPr lang="ru-RU" sz="2400" b="1" dirty="0"/>
              <a:t> </a:t>
            </a:r>
            <a:r>
              <a:rPr lang="ru-RU" sz="2400" b="1" dirty="0" err="1"/>
              <a:t>attributes</a:t>
            </a:r>
            <a:r>
              <a:rPr lang="ru-RU" sz="2400" b="1" dirty="0"/>
              <a:t> </a:t>
            </a:r>
            <a:endParaRPr lang="en-US" sz="4000" b="1" dirty="0">
              <a:solidFill>
                <a:schemeClr val="bg1"/>
              </a:solidFill>
            </a:endParaRPr>
          </a:p>
        </p:txBody>
      </p:sp>
      <p:sp>
        <p:nvSpPr>
          <p:cNvPr id="9" name="Прямоугольник 8"/>
          <p:cNvSpPr/>
          <p:nvPr/>
        </p:nvSpPr>
        <p:spPr>
          <a:xfrm>
            <a:off x="7511144" y="3237412"/>
            <a:ext cx="4545874"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dirty="0" err="1"/>
              <a:t>The</a:t>
            </a:r>
            <a:r>
              <a:rPr lang="ru-RU" sz="2400" b="1" dirty="0"/>
              <a:t> </a:t>
            </a:r>
            <a:r>
              <a:rPr lang="ru-RU" sz="2400" b="1" dirty="0" err="1"/>
              <a:t>risks</a:t>
            </a:r>
            <a:r>
              <a:rPr lang="ru-RU" sz="2400" b="1" dirty="0"/>
              <a:t> </a:t>
            </a:r>
            <a:r>
              <a:rPr lang="ru-RU" sz="2400" b="1" dirty="0" err="1"/>
              <a:t>identified</a:t>
            </a:r>
            <a:endParaRPr lang="en-US" sz="4000" b="1" dirty="0">
              <a:solidFill>
                <a:schemeClr val="bg1"/>
              </a:solidFill>
            </a:endParaRPr>
          </a:p>
        </p:txBody>
      </p:sp>
      <p:sp>
        <p:nvSpPr>
          <p:cNvPr id="10" name="Прямоугольник 9"/>
          <p:cNvSpPr/>
          <p:nvPr/>
        </p:nvSpPr>
        <p:spPr>
          <a:xfrm>
            <a:off x="0" y="0"/>
            <a:ext cx="12186536" cy="1062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bg1"/>
                </a:solidFill>
              </a:rPr>
              <a:t>Outputs of ATAM</a:t>
            </a:r>
            <a:endParaRPr lang="en-US" sz="5400" dirty="0">
              <a:solidFill>
                <a:schemeClr val="bg1"/>
              </a:solidFill>
            </a:endParaRPr>
          </a:p>
        </p:txBody>
      </p:sp>
    </p:spTree>
    <p:extLst>
      <p:ext uri="{BB962C8B-B14F-4D97-AF65-F5344CB8AC3E}">
        <p14:creationId xmlns:p14="http://schemas.microsoft.com/office/powerpoint/2010/main" val="20653724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2389126" y="931817"/>
            <a:ext cx="7413748" cy="5856515"/>
          </a:xfrm>
          <a:prstGeom prst="rect">
            <a:avLst/>
          </a:prstGeom>
        </p:spPr>
      </p:pic>
      <p:sp>
        <p:nvSpPr>
          <p:cNvPr id="5" name="Прямоугольник 4"/>
          <p:cNvSpPr/>
          <p:nvPr/>
        </p:nvSpPr>
        <p:spPr>
          <a:xfrm>
            <a:off x="0" y="0"/>
            <a:ext cx="12186536" cy="1062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Prototype</a:t>
            </a:r>
            <a:endParaRPr lang="en-US" sz="5400" dirty="0">
              <a:solidFill>
                <a:schemeClr val="tx1"/>
              </a:solidFill>
            </a:endParaRPr>
          </a:p>
        </p:txBody>
      </p:sp>
    </p:spTree>
    <p:extLst>
      <p:ext uri="{BB962C8B-B14F-4D97-AF65-F5344CB8AC3E}">
        <p14:creationId xmlns:p14="http://schemas.microsoft.com/office/powerpoint/2010/main" val="26194856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3875995" cy="6857999"/>
          </a:xfrm>
          <a:prstGeom prst="rect">
            <a:avLst/>
          </a:prstGeom>
        </p:spPr>
      </p:pic>
      <p:pic>
        <p:nvPicPr>
          <p:cNvPr id="5" name="Рисунок 4"/>
          <p:cNvPicPr>
            <a:picLocks noChangeAspect="1"/>
          </p:cNvPicPr>
          <p:nvPr/>
        </p:nvPicPr>
        <p:blipFill>
          <a:blip r:embed="rId3"/>
          <a:stretch>
            <a:fillRect/>
          </a:stretch>
        </p:blipFill>
        <p:spPr>
          <a:xfrm>
            <a:off x="8316687" y="1"/>
            <a:ext cx="3875314" cy="6856796"/>
          </a:xfrm>
          <a:prstGeom prst="rect">
            <a:avLst/>
          </a:prstGeom>
        </p:spPr>
      </p:pic>
      <p:sp>
        <p:nvSpPr>
          <p:cNvPr id="6" name="Прямоугольник 5"/>
          <p:cNvSpPr/>
          <p:nvPr/>
        </p:nvSpPr>
        <p:spPr>
          <a:xfrm>
            <a:off x="3875997" y="0"/>
            <a:ext cx="4353603" cy="6864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smtClean="0">
                <a:solidFill>
                  <a:schemeClr val="tx1"/>
                </a:solidFill>
              </a:rPr>
              <a:t>Friendly design could help you to not only enjoy and get a pleasure, but also to feel comfortable during working with our application.</a:t>
            </a:r>
            <a:endParaRPr lang="en-US" sz="2400" dirty="0">
              <a:solidFill>
                <a:schemeClr val="tx1"/>
              </a:solidFill>
            </a:endParaRPr>
          </a:p>
        </p:txBody>
      </p:sp>
    </p:spTree>
    <p:extLst>
      <p:ext uri="{BB962C8B-B14F-4D97-AF65-F5344CB8AC3E}">
        <p14:creationId xmlns:p14="http://schemas.microsoft.com/office/powerpoint/2010/main" val="32687488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25" y="2604197"/>
            <a:ext cx="10284823" cy="4253803"/>
          </a:xfrm>
          <a:prstGeom prst="rect">
            <a:avLst/>
          </a:prstGeom>
        </p:spPr>
      </p:pic>
      <p:pic>
        <p:nvPicPr>
          <p:cNvPr id="5" name="Рисунок 4" descr="C:\Users\Lesya Volobueva\Downloads\Telegram Desktop\photo_2018-12-02_14-14-39.jpg"/>
          <p:cNvPicPr/>
          <p:nvPr/>
        </p:nvPicPr>
        <p:blipFill rotWithShape="1">
          <a:blip r:embed="rId3">
            <a:extLst>
              <a:ext uri="{28A0092B-C50C-407E-A947-70E740481C1C}">
                <a14:useLocalDpi xmlns:a14="http://schemas.microsoft.com/office/drawing/2010/main" val="0"/>
              </a:ext>
            </a:extLst>
          </a:blip>
          <a:srcRect l="28755" t="16996" r="28381" b="49973"/>
          <a:stretch/>
        </p:blipFill>
        <p:spPr bwMode="auto">
          <a:xfrm>
            <a:off x="510219" y="471544"/>
            <a:ext cx="2610485" cy="2011680"/>
          </a:xfrm>
          <a:prstGeom prst="rect">
            <a:avLst/>
          </a:prstGeom>
          <a:noFill/>
          <a:ln>
            <a:noFill/>
          </a:ln>
          <a:extLst>
            <a:ext uri="{53640926-AAD7-44D8-BBD7-CCE9431645EC}">
              <a14:shadowObscured xmlns:a14="http://schemas.microsoft.com/office/drawing/2010/main"/>
            </a:ext>
          </a:extLst>
        </p:spPr>
      </p:pic>
      <p:sp>
        <p:nvSpPr>
          <p:cNvPr id="6" name="Прямоугольник 5"/>
          <p:cNvSpPr/>
          <p:nvPr/>
        </p:nvSpPr>
        <p:spPr>
          <a:xfrm>
            <a:off x="3120704" y="448235"/>
            <a:ext cx="2329837" cy="2034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err="1">
                <a:solidFill>
                  <a:schemeClr val="tx1"/>
                </a:solidFill>
              </a:rPr>
              <a:t>Pavlo</a:t>
            </a:r>
            <a:r>
              <a:rPr lang="en-US" b="1" dirty="0">
                <a:solidFill>
                  <a:schemeClr val="tx1"/>
                </a:solidFill>
              </a:rPr>
              <a:t> Reva</a:t>
            </a:r>
            <a:r>
              <a:rPr lang="en-US" dirty="0">
                <a:solidFill>
                  <a:schemeClr val="tx1"/>
                </a:solidFill>
              </a:rPr>
              <a:t> – software engineer and tester. </a:t>
            </a:r>
          </a:p>
          <a:p>
            <a:pPr algn="just"/>
            <a:r>
              <a:rPr lang="en-US" dirty="0">
                <a:solidFill>
                  <a:schemeClr val="tx1"/>
                </a:solidFill>
              </a:rPr>
              <a:t>He developed components according to requirements and covered them with unit tests</a:t>
            </a:r>
            <a:r>
              <a:rPr lang="en-US" dirty="0" smtClean="0">
                <a:solidFill>
                  <a:schemeClr val="tx1"/>
                </a:solidFill>
              </a:rPr>
              <a:t>.</a:t>
            </a:r>
            <a:endParaRPr lang="en-US" dirty="0">
              <a:solidFill>
                <a:schemeClr val="tx1"/>
              </a:solidFill>
            </a:endParaRPr>
          </a:p>
        </p:txBody>
      </p:sp>
      <p:pic>
        <p:nvPicPr>
          <p:cNvPr id="7" name="Рисунок 6" descr="C:\Users\Lesya Volobueva\Downloads\Telegram Desktop\photo_2018-12-02_14-14-51.jpg"/>
          <p:cNvPicPr/>
          <p:nvPr/>
        </p:nvPicPr>
        <p:blipFill rotWithShape="1">
          <a:blip r:embed="rId4">
            <a:extLst>
              <a:ext uri="{28A0092B-C50C-407E-A947-70E740481C1C}">
                <a14:useLocalDpi xmlns:a14="http://schemas.microsoft.com/office/drawing/2010/main" val="0"/>
              </a:ext>
            </a:extLst>
          </a:blip>
          <a:srcRect l="36239" t="11973" r="15552" b="46550"/>
          <a:stretch/>
        </p:blipFill>
        <p:spPr bwMode="auto">
          <a:xfrm>
            <a:off x="6264313" y="448235"/>
            <a:ext cx="2467311" cy="2034989"/>
          </a:xfrm>
          <a:prstGeom prst="rect">
            <a:avLst/>
          </a:prstGeom>
          <a:noFill/>
          <a:ln>
            <a:noFill/>
          </a:ln>
          <a:extLst>
            <a:ext uri="{53640926-AAD7-44D8-BBD7-CCE9431645EC}">
              <a14:shadowObscured xmlns:a14="http://schemas.microsoft.com/office/drawing/2010/main"/>
            </a:ext>
          </a:extLst>
        </p:spPr>
      </p:pic>
      <p:sp>
        <p:nvSpPr>
          <p:cNvPr id="8" name="Прямоугольник 7"/>
          <p:cNvSpPr/>
          <p:nvPr/>
        </p:nvSpPr>
        <p:spPr>
          <a:xfrm>
            <a:off x="8731624" y="448234"/>
            <a:ext cx="2493724" cy="2034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Denys </a:t>
            </a:r>
            <a:r>
              <a:rPr lang="en-US" b="1" dirty="0" err="1">
                <a:solidFill>
                  <a:schemeClr val="tx1"/>
                </a:solidFill>
              </a:rPr>
              <a:t>Saukh</a:t>
            </a:r>
            <a:r>
              <a:rPr lang="en-US" dirty="0">
                <a:solidFill>
                  <a:schemeClr val="tx1"/>
                </a:solidFill>
              </a:rPr>
              <a:t> – system </a:t>
            </a:r>
            <a:r>
              <a:rPr lang="en-US" dirty="0" err="1">
                <a:solidFill>
                  <a:schemeClr val="tx1"/>
                </a:solidFill>
              </a:rPr>
              <a:t>architector</a:t>
            </a:r>
            <a:r>
              <a:rPr lang="en-US" dirty="0">
                <a:solidFill>
                  <a:schemeClr val="tx1"/>
                </a:solidFill>
              </a:rPr>
              <a:t>.</a:t>
            </a:r>
          </a:p>
          <a:p>
            <a:r>
              <a:rPr lang="en-US" dirty="0">
                <a:solidFill>
                  <a:schemeClr val="tx1"/>
                </a:solidFill>
              </a:rPr>
              <a:t>He designed the structure of the system, came up with the relationship between the components.</a:t>
            </a:r>
          </a:p>
        </p:txBody>
      </p:sp>
    </p:spTree>
    <p:extLst>
      <p:ext uri="{BB962C8B-B14F-4D97-AF65-F5344CB8AC3E}">
        <p14:creationId xmlns:p14="http://schemas.microsoft.com/office/powerpoint/2010/main" val="8608389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783844" cy="6858000"/>
          </a:xfrm>
          <a:prstGeom prst="rect">
            <a:avLst/>
          </a:prstGeom>
        </p:spPr>
      </p:pic>
    </p:spTree>
    <p:extLst>
      <p:ext uri="{BB962C8B-B14F-4D97-AF65-F5344CB8AC3E}">
        <p14:creationId xmlns:p14="http://schemas.microsoft.com/office/powerpoint/2010/main" val="216545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0"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845" y="0"/>
            <a:ext cx="6217155" cy="6858000"/>
          </a:xfrm>
          <a:prstGeom prst="rect">
            <a:avLst/>
          </a:prstGeom>
        </p:spPr>
      </p:pic>
      <p:sp>
        <p:nvSpPr>
          <p:cNvPr id="6" name="Прямоугольник 5"/>
          <p:cNvSpPr/>
          <p:nvPr/>
        </p:nvSpPr>
        <p:spPr>
          <a:xfrm>
            <a:off x="786518" y="366849"/>
            <a:ext cx="4724019" cy="714103"/>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1"/>
                </a:solidFill>
              </a:rPr>
              <a:t>Find us:</a:t>
            </a:r>
          </a:p>
        </p:txBody>
      </p:sp>
      <p:sp>
        <p:nvSpPr>
          <p:cNvPr id="7" name="Прямоугольник 6"/>
          <p:cNvSpPr/>
          <p:nvPr/>
        </p:nvSpPr>
        <p:spPr>
          <a:xfrm>
            <a:off x="453225" y="1447800"/>
            <a:ext cx="5390606" cy="2795452"/>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Phone: +38(095)828-43-30</a:t>
            </a:r>
          </a:p>
          <a:p>
            <a:pPr algn="ctr"/>
            <a:endParaRPr lang="en-US" sz="2400" dirty="0" smtClean="0">
              <a:solidFill>
                <a:schemeClr val="tx1"/>
              </a:solidFill>
            </a:endParaRPr>
          </a:p>
          <a:p>
            <a:pPr algn="ctr"/>
            <a:r>
              <a:rPr lang="en-US" sz="2400" dirty="0" smtClean="0">
                <a:solidFill>
                  <a:schemeClr val="tx1"/>
                </a:solidFill>
              </a:rPr>
              <a:t>E-mail: proFinder@pro-team.com</a:t>
            </a:r>
          </a:p>
          <a:p>
            <a:pPr algn="ctr"/>
            <a:r>
              <a:rPr lang="en-US" sz="2400" dirty="0" smtClean="0">
                <a:solidFill>
                  <a:schemeClr val="tx1"/>
                </a:solidFill>
              </a:rPr>
              <a:t> </a:t>
            </a:r>
          </a:p>
          <a:p>
            <a:pPr algn="ctr"/>
            <a:r>
              <a:rPr lang="en-US" sz="2400" dirty="0">
                <a:solidFill>
                  <a:schemeClr val="tx1"/>
                </a:solidFill>
              </a:rPr>
              <a:t>GitHub</a:t>
            </a:r>
            <a:r>
              <a:rPr lang="en-US" sz="2400" dirty="0" smtClean="0">
                <a:solidFill>
                  <a:schemeClr val="tx1"/>
                </a:solidFill>
              </a:rPr>
              <a:t>: https</a:t>
            </a:r>
            <a:r>
              <a:rPr lang="en-US" sz="2400" dirty="0">
                <a:solidFill>
                  <a:schemeClr val="tx1"/>
                </a:solidFill>
              </a:rPr>
              <a:t>://github.com/OlhaBahno/ProFinder</a:t>
            </a:r>
          </a:p>
        </p:txBody>
      </p:sp>
      <p:pic>
        <p:nvPicPr>
          <p:cNvPr id="10" name="Рисунок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324" y="4592028"/>
            <a:ext cx="2438405" cy="1917196"/>
          </a:xfrm>
          <a:prstGeom prst="rect">
            <a:avLst/>
          </a:prstGeom>
        </p:spPr>
      </p:pic>
    </p:spTree>
    <p:extLst>
      <p:ext uri="{BB962C8B-B14F-4D97-AF65-F5344CB8AC3E}">
        <p14:creationId xmlns:p14="http://schemas.microsoft.com/office/powerpoint/2010/main" val="19144745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descr="C:\Users\Lesya Volobueva\Downloads\Telegram Desktop\photo_2018-12-02_14-14-2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4313" y="448234"/>
            <a:ext cx="2467311" cy="2402542"/>
          </a:xfrm>
          <a:prstGeom prst="rect">
            <a:avLst/>
          </a:prstGeom>
          <a:noFill/>
          <a:ln>
            <a:noFill/>
          </a:ln>
        </p:spPr>
      </p:pic>
      <p:pic>
        <p:nvPicPr>
          <p:cNvPr id="9" name="Рисунок 8" descr="C:\Users\Lesya Volobueva\Downloads\Telegram Desktop\photo_2018-09-11_18-10-31.jpg"/>
          <p:cNvPicPr/>
          <p:nvPr/>
        </p:nvPicPr>
        <p:blipFill rotWithShape="1">
          <a:blip r:embed="rId3" cstate="print">
            <a:extLst>
              <a:ext uri="{28A0092B-C50C-407E-A947-70E740481C1C}">
                <a14:useLocalDpi xmlns:a14="http://schemas.microsoft.com/office/drawing/2010/main" val="0"/>
              </a:ext>
            </a:extLst>
          </a:blip>
          <a:srcRect b="31335"/>
          <a:stretch/>
        </p:blipFill>
        <p:spPr bwMode="auto">
          <a:xfrm>
            <a:off x="501369" y="471544"/>
            <a:ext cx="2619335" cy="2379232"/>
          </a:xfrm>
          <a:prstGeom prst="rect">
            <a:avLst/>
          </a:prstGeom>
          <a:noFill/>
          <a:ln>
            <a:noFill/>
          </a:ln>
          <a:extLst>
            <a:ext uri="{53640926-AAD7-44D8-BBD7-CCE9431645EC}">
              <a14:shadowObscured xmlns:a14="http://schemas.microsoft.com/office/drawing/2010/main"/>
            </a:ext>
          </a:extLst>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525" y="2604197"/>
            <a:ext cx="10284823" cy="4253803"/>
          </a:xfrm>
          <a:prstGeom prst="rect">
            <a:avLst/>
          </a:prstGeom>
        </p:spPr>
      </p:pic>
      <p:sp>
        <p:nvSpPr>
          <p:cNvPr id="6" name="Прямоугольник 5"/>
          <p:cNvSpPr/>
          <p:nvPr/>
        </p:nvSpPr>
        <p:spPr>
          <a:xfrm>
            <a:off x="3120704" y="471544"/>
            <a:ext cx="2329837" cy="2379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err="1">
                <a:solidFill>
                  <a:schemeClr val="tx1"/>
                </a:solidFill>
              </a:rPr>
              <a:t>Lesia</a:t>
            </a:r>
            <a:r>
              <a:rPr lang="en-US" b="1" dirty="0">
                <a:solidFill>
                  <a:schemeClr val="tx1"/>
                </a:solidFill>
              </a:rPr>
              <a:t> </a:t>
            </a:r>
            <a:r>
              <a:rPr lang="en-US" b="1" dirty="0" err="1">
                <a:solidFill>
                  <a:schemeClr val="tx1"/>
                </a:solidFill>
              </a:rPr>
              <a:t>Volobuieva</a:t>
            </a:r>
            <a:r>
              <a:rPr lang="en-US" b="1" dirty="0">
                <a:solidFill>
                  <a:schemeClr val="tx1"/>
                </a:solidFill>
              </a:rPr>
              <a:t> - </a:t>
            </a:r>
            <a:r>
              <a:rPr lang="en-US" dirty="0">
                <a:solidFill>
                  <a:schemeClr val="tx1"/>
                </a:solidFill>
              </a:rPr>
              <a:t>software engineer and tester. </a:t>
            </a:r>
          </a:p>
          <a:p>
            <a:pPr algn="just"/>
            <a:r>
              <a:rPr lang="en-US" dirty="0">
                <a:solidFill>
                  <a:schemeClr val="tx1"/>
                </a:solidFill>
              </a:rPr>
              <a:t>She developed components according to requirements and covered them with unit tests.</a:t>
            </a:r>
          </a:p>
        </p:txBody>
      </p:sp>
      <p:sp>
        <p:nvSpPr>
          <p:cNvPr id="8" name="Прямоугольник 7"/>
          <p:cNvSpPr/>
          <p:nvPr/>
        </p:nvSpPr>
        <p:spPr>
          <a:xfrm>
            <a:off x="8731624" y="448234"/>
            <a:ext cx="2493724" cy="2402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tx1"/>
                </a:solidFill>
              </a:rPr>
              <a:t>Olha Bahno – </a:t>
            </a:r>
            <a:r>
              <a:rPr lang="en-US" dirty="0">
                <a:solidFill>
                  <a:schemeClr val="tx1"/>
                </a:solidFill>
              </a:rPr>
              <a:t>business analyst.</a:t>
            </a:r>
          </a:p>
          <a:p>
            <a:pPr algn="just"/>
            <a:r>
              <a:rPr lang="en-US" dirty="0">
                <a:solidFill>
                  <a:schemeClr val="tx1"/>
                </a:solidFill>
              </a:rPr>
              <a:t>She collected all the requirements, broke them down by tasks, she was an intermediary between the customer and the developers.</a:t>
            </a:r>
          </a:p>
        </p:txBody>
      </p:sp>
    </p:spTree>
    <p:extLst>
      <p:ext uri="{BB962C8B-B14F-4D97-AF65-F5344CB8AC3E}">
        <p14:creationId xmlns:p14="http://schemas.microsoft.com/office/powerpoint/2010/main" val="38845442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62805" y="0"/>
            <a:ext cx="10281859" cy="6858000"/>
          </a:xfrm>
          <a:prstGeom prst="rect">
            <a:avLst/>
          </a:prstGeom>
        </p:spPr>
      </p:pic>
      <p:sp>
        <p:nvSpPr>
          <p:cNvPr id="4" name="Прямоугольник 3"/>
          <p:cNvSpPr/>
          <p:nvPr/>
        </p:nvSpPr>
        <p:spPr>
          <a:xfrm>
            <a:off x="0" y="0"/>
            <a:ext cx="12192000" cy="1559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1"/>
                </a:solidFill>
              </a:rPr>
              <a:t>Analysis of the problem</a:t>
            </a:r>
            <a:endParaRPr lang="ru-RU" sz="4800" dirty="0">
              <a:solidFill>
                <a:schemeClr val="tx1"/>
              </a:solidFill>
            </a:endParaRPr>
          </a:p>
        </p:txBody>
      </p:sp>
      <p:sp>
        <p:nvSpPr>
          <p:cNvPr id="6" name="Прямоугольник 5"/>
          <p:cNvSpPr/>
          <p:nvPr/>
        </p:nvSpPr>
        <p:spPr>
          <a:xfrm>
            <a:off x="-2765266" y="1653950"/>
            <a:ext cx="2830286" cy="2055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We have chosen this project, because there are such actual problems:</a:t>
            </a:r>
            <a:endParaRPr lang="ru-RU" dirty="0">
              <a:solidFill>
                <a:schemeClr val="tx1">
                  <a:lumMod val="95000"/>
                  <a:lumOff val="5000"/>
                </a:schemeClr>
              </a:solidFill>
            </a:endParaRPr>
          </a:p>
          <a:p>
            <a:pPr marL="285750" lvl="0" indent="-285750">
              <a:buFont typeface="Arial" panose="020B0604020202020204" pitchFamily="34" charset="0"/>
              <a:buChar char="•"/>
            </a:pPr>
            <a:r>
              <a:rPr lang="en-US" dirty="0">
                <a:solidFill>
                  <a:schemeClr val="tx1">
                    <a:lumMod val="95000"/>
                    <a:lumOff val="5000"/>
                  </a:schemeClr>
                </a:solidFill>
              </a:rPr>
              <a:t>High cost of food</a:t>
            </a:r>
            <a:endParaRPr lang="ru-RU" dirty="0">
              <a:solidFill>
                <a:schemeClr val="tx1">
                  <a:lumMod val="95000"/>
                  <a:lumOff val="5000"/>
                </a:schemeClr>
              </a:solidFill>
            </a:endParaRPr>
          </a:p>
          <a:p>
            <a:pPr marL="285750" lvl="0" indent="-285750">
              <a:buFont typeface="Arial" panose="020B0604020202020204" pitchFamily="34" charset="0"/>
              <a:buChar char="•"/>
            </a:pPr>
            <a:r>
              <a:rPr lang="en-US" dirty="0">
                <a:solidFill>
                  <a:schemeClr val="tx1">
                    <a:lumMod val="95000"/>
                    <a:lumOff val="5000"/>
                  </a:schemeClr>
                </a:solidFill>
              </a:rPr>
              <a:t>Poor quality of food (or complete lack of quality).</a:t>
            </a:r>
            <a:endParaRPr lang="ru-RU" dirty="0">
              <a:solidFill>
                <a:schemeClr val="tx1">
                  <a:lumMod val="95000"/>
                  <a:lumOff val="5000"/>
                </a:schemeClr>
              </a:solidFill>
            </a:endParaRPr>
          </a:p>
        </p:txBody>
      </p:sp>
      <p:sp>
        <p:nvSpPr>
          <p:cNvPr id="7" name="Прямоугольник 6"/>
          <p:cNvSpPr/>
          <p:nvPr/>
        </p:nvSpPr>
        <p:spPr>
          <a:xfrm>
            <a:off x="12192000" y="2681561"/>
            <a:ext cx="4651899" cy="2414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How much audience can be interested in the product to become topical?</a:t>
            </a:r>
            <a:endParaRPr lang="ru-RU" dirty="0">
              <a:solidFill>
                <a:schemeClr val="tx1">
                  <a:lumMod val="95000"/>
                  <a:lumOff val="5000"/>
                </a:schemeClr>
              </a:solidFill>
            </a:endParaRPr>
          </a:p>
          <a:p>
            <a:pPr marL="285750" lvl="0" indent="-285750">
              <a:buFont typeface="Arial" panose="020B0604020202020204" pitchFamily="34" charset="0"/>
              <a:buChar char="•"/>
            </a:pPr>
            <a:r>
              <a:rPr lang="en-US" dirty="0">
                <a:solidFill>
                  <a:schemeClr val="tx1">
                    <a:lumMod val="95000"/>
                    <a:lumOff val="5000"/>
                  </a:schemeClr>
                </a:solidFill>
              </a:rPr>
              <a:t>Firstly, people of all age categories, whose interest is the quality of the product. </a:t>
            </a:r>
            <a:endParaRPr lang="en-US" dirty="0" smtClean="0">
              <a:solidFill>
                <a:schemeClr val="tx1">
                  <a:lumMod val="95000"/>
                  <a:lumOff val="5000"/>
                </a:schemeClr>
              </a:solidFill>
            </a:endParaRPr>
          </a:p>
          <a:p>
            <a:pPr marL="285750" lvl="0" indent="-285750">
              <a:buFont typeface="Arial" panose="020B0604020202020204" pitchFamily="34" charset="0"/>
              <a:buChar char="•"/>
            </a:pPr>
            <a:r>
              <a:rPr lang="en-US" dirty="0" smtClean="0">
                <a:solidFill>
                  <a:schemeClr val="tx1">
                    <a:lumMod val="95000"/>
                    <a:lumOff val="5000"/>
                  </a:schemeClr>
                </a:solidFill>
              </a:rPr>
              <a:t>Secondly</a:t>
            </a:r>
            <a:r>
              <a:rPr lang="en-US" dirty="0">
                <a:solidFill>
                  <a:schemeClr val="tx1">
                    <a:lumMod val="95000"/>
                    <a:lumOff val="5000"/>
                  </a:schemeClr>
                </a:solidFill>
              </a:rPr>
              <a:t>, people of all age categories, whose interest is the value of the product. </a:t>
            </a:r>
            <a:endParaRPr lang="en-US" dirty="0" smtClean="0">
              <a:solidFill>
                <a:schemeClr val="tx1">
                  <a:lumMod val="95000"/>
                  <a:lumOff val="5000"/>
                </a:schemeClr>
              </a:solidFill>
            </a:endParaRPr>
          </a:p>
          <a:p>
            <a:pPr marL="285750" lvl="0" indent="-285750">
              <a:buFont typeface="Arial" panose="020B0604020202020204" pitchFamily="34" charset="0"/>
              <a:buChar char="•"/>
            </a:pPr>
            <a:r>
              <a:rPr lang="en-US" dirty="0" smtClean="0">
                <a:solidFill>
                  <a:schemeClr val="tx1">
                    <a:lumMod val="95000"/>
                    <a:lumOff val="5000"/>
                  </a:schemeClr>
                </a:solidFill>
              </a:rPr>
              <a:t>And </a:t>
            </a:r>
            <a:r>
              <a:rPr lang="en-US" dirty="0">
                <a:solidFill>
                  <a:schemeClr val="tx1">
                    <a:lumMod val="95000"/>
                    <a:lumOff val="5000"/>
                  </a:schemeClr>
                </a:solidFill>
              </a:rPr>
              <a:t>finally people of all age categories who buy food in supermarkets.</a:t>
            </a:r>
            <a:endParaRPr lang="ru-RU" dirty="0">
              <a:solidFill>
                <a:schemeClr val="tx1">
                  <a:lumMod val="95000"/>
                  <a:lumOff val="5000"/>
                </a:schemeClr>
              </a:solidFill>
            </a:endParaRPr>
          </a:p>
        </p:txBody>
      </p:sp>
      <p:sp>
        <p:nvSpPr>
          <p:cNvPr id="8" name="Прямоугольник 7"/>
          <p:cNvSpPr/>
          <p:nvPr/>
        </p:nvSpPr>
        <p:spPr>
          <a:xfrm>
            <a:off x="941033" y="6782540"/>
            <a:ext cx="10369119" cy="1811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rPr>
              <a:t>Why this product could be interesting for you?</a:t>
            </a:r>
            <a:endParaRPr lang="ru-RU" dirty="0">
              <a:solidFill>
                <a:schemeClr val="tx1">
                  <a:lumMod val="95000"/>
                  <a:lumOff val="5000"/>
                </a:schemeClr>
              </a:solidFill>
            </a:endParaRPr>
          </a:p>
          <a:p>
            <a:r>
              <a:rPr lang="en-US" dirty="0">
                <a:solidFill>
                  <a:schemeClr val="tx1">
                    <a:lumMod val="95000"/>
                    <a:lumOff val="5000"/>
                  </a:schemeClr>
                </a:solidFill>
              </a:rPr>
              <a:t>There are several reasons:</a:t>
            </a:r>
            <a:endParaRPr lang="ru-RU" dirty="0">
              <a:solidFill>
                <a:schemeClr val="tx1">
                  <a:lumMod val="95000"/>
                  <a:lumOff val="5000"/>
                </a:schemeClr>
              </a:solidFill>
            </a:endParaRPr>
          </a:p>
          <a:p>
            <a:pPr marL="285750" lvl="0" indent="-285750">
              <a:buFont typeface="Arial" panose="020B0604020202020204" pitchFamily="34" charset="0"/>
              <a:buChar char="•"/>
            </a:pPr>
            <a:r>
              <a:rPr lang="en-US" dirty="0">
                <a:solidFill>
                  <a:schemeClr val="tx1">
                    <a:lumMod val="95000"/>
                    <a:lumOff val="5000"/>
                  </a:schemeClr>
                </a:solidFill>
              </a:rPr>
              <a:t>The ability to quickly find out all the necessary information about the </a:t>
            </a:r>
            <a:r>
              <a:rPr lang="en-US" dirty="0" smtClean="0">
                <a:solidFill>
                  <a:schemeClr val="tx1">
                    <a:lumMod val="95000"/>
                    <a:lumOff val="5000"/>
                  </a:schemeClr>
                </a:solidFill>
              </a:rPr>
              <a:t>product</a:t>
            </a:r>
          </a:p>
          <a:p>
            <a:pPr marL="285750" lvl="0" indent="-285750">
              <a:buFont typeface="Arial" panose="020B0604020202020204" pitchFamily="34" charset="0"/>
              <a:buChar char="•"/>
            </a:pPr>
            <a:r>
              <a:rPr lang="en-US" dirty="0" smtClean="0">
                <a:solidFill>
                  <a:schemeClr val="tx1">
                    <a:lumMod val="95000"/>
                    <a:lumOff val="5000"/>
                  </a:schemeClr>
                </a:solidFill>
              </a:rPr>
              <a:t>Reducing </a:t>
            </a:r>
            <a:r>
              <a:rPr lang="en-US" dirty="0">
                <a:solidFill>
                  <a:schemeClr val="tx1">
                    <a:lumMod val="95000"/>
                    <a:lumOff val="5000"/>
                  </a:schemeClr>
                </a:solidFill>
              </a:rPr>
              <a:t>the amount of time spent on finding a quality and affordable </a:t>
            </a:r>
            <a:r>
              <a:rPr lang="en-US" dirty="0" smtClean="0">
                <a:solidFill>
                  <a:schemeClr val="tx1">
                    <a:lumMod val="95000"/>
                    <a:lumOff val="5000"/>
                  </a:schemeClr>
                </a:solidFill>
              </a:rPr>
              <a:t>product</a:t>
            </a:r>
          </a:p>
          <a:p>
            <a:pPr marL="285750" lvl="0" indent="-285750">
              <a:buFont typeface="Arial" panose="020B0604020202020204" pitchFamily="34" charset="0"/>
              <a:buChar char="•"/>
            </a:pPr>
            <a:r>
              <a:rPr lang="en-US" dirty="0" smtClean="0">
                <a:solidFill>
                  <a:schemeClr val="tx1">
                    <a:lumMod val="95000"/>
                    <a:lumOff val="5000"/>
                  </a:schemeClr>
                </a:solidFill>
              </a:rPr>
              <a:t>Simplicity</a:t>
            </a:r>
            <a:r>
              <a:rPr lang="en-US" dirty="0">
                <a:solidFill>
                  <a:schemeClr val="tx1">
                    <a:lumMod val="95000"/>
                    <a:lumOff val="5000"/>
                  </a:schemeClr>
                </a:solidFill>
              </a:rPr>
              <a:t>, ease, efficiency and availability of product use by a large number of users.</a:t>
            </a:r>
            <a:endParaRPr lang="ru-RU" dirty="0">
              <a:solidFill>
                <a:schemeClr val="tx1">
                  <a:lumMod val="95000"/>
                  <a:lumOff val="5000"/>
                </a:schemeClr>
              </a:solidFill>
            </a:endParaRPr>
          </a:p>
          <a:p>
            <a:pPr algn="ctr"/>
            <a:endParaRPr lang="ru-RU" dirty="0"/>
          </a:p>
        </p:txBody>
      </p:sp>
    </p:spTree>
    <p:extLst>
      <p:ext uri="{BB962C8B-B14F-4D97-AF65-F5344CB8AC3E}">
        <p14:creationId xmlns:p14="http://schemas.microsoft.com/office/powerpoint/2010/main" val="13726485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508 -2.22222E-6 L 0.2862 -2.22222E-6 " pathEditMode="relative" rAng="0" ptsTypes="AA">
                                      <p:cBhvr>
                                        <p:cTn id="6" dur="2000" fill="hold"/>
                                        <p:tgtEl>
                                          <p:spTgt spid="6"/>
                                        </p:tgtEl>
                                        <p:attrNameLst>
                                          <p:attrName>ppt_x</p:attrName>
                                          <p:attrName>ppt_y</p:attrName>
                                        </p:attrNameLst>
                                      </p:cBhvr>
                                      <p:rCtr x="14557"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0.00052 -0.00509 L -0.41888 -0.00509 " pathEditMode="relative" rAng="0" ptsTypes="AA">
                                      <p:cBhvr>
                                        <p:cTn id="10" dur="2000" fill="hold"/>
                                        <p:tgtEl>
                                          <p:spTgt spid="7"/>
                                        </p:tgtEl>
                                        <p:attrNameLst>
                                          <p:attrName>ppt_x</p:attrName>
                                          <p:attrName>ppt_y</p:attrName>
                                        </p:attrNameLst>
                                      </p:cBhvr>
                                      <p:rCtr x="-20977" y="0"/>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1.66667E-6 -3.33333E-6 L -1.66667E-6 -0.25 " pathEditMode="relative" rAng="0" ptsTypes="AA">
                                      <p:cBhvr>
                                        <p:cTn id="14" dur="2000" fill="hold"/>
                                        <p:tgtEl>
                                          <p:spTgt spid="8">
                                            <p:txEl>
                                              <p:pRg st="0" end="0"/>
                                            </p:txEl>
                                          </p:spTgt>
                                        </p:tgtEl>
                                        <p:attrNameLst>
                                          <p:attrName>ppt_x</p:attrName>
                                          <p:attrName>ppt_y</p:attrName>
                                        </p:attrNameLst>
                                      </p:cBhvr>
                                      <p:rCtr x="0" y="-12500"/>
                                    </p:animMotion>
                                  </p:childTnLst>
                                </p:cTn>
                              </p:par>
                              <p:par>
                                <p:cTn id="15" presetID="64" presetClass="path" presetSubtype="0" accel="50000" decel="50000" fill="hold" nodeType="withEffect">
                                  <p:stCondLst>
                                    <p:cond delay="0"/>
                                  </p:stCondLst>
                                  <p:childTnLst>
                                    <p:animMotion origin="layout" path="M 1.66667E-6 3.7037E-7 L 1.66667E-6 -0.25 " pathEditMode="relative" rAng="0" ptsTypes="AA">
                                      <p:cBhvr>
                                        <p:cTn id="16" dur="2000" fill="hold"/>
                                        <p:tgtEl>
                                          <p:spTgt spid="8">
                                            <p:txEl>
                                              <p:pRg st="1" end="1"/>
                                            </p:txEl>
                                          </p:spTgt>
                                        </p:tgtEl>
                                        <p:attrNameLst>
                                          <p:attrName>ppt_x</p:attrName>
                                          <p:attrName>ppt_y</p:attrName>
                                        </p:attrNameLst>
                                      </p:cBhvr>
                                      <p:rCtr x="0" y="-12500"/>
                                    </p:animMotion>
                                  </p:childTnLst>
                                </p:cTn>
                              </p:par>
                              <p:par>
                                <p:cTn id="17" presetID="64" presetClass="path" presetSubtype="0" accel="50000" decel="50000" fill="hold" nodeType="withEffect">
                                  <p:stCondLst>
                                    <p:cond delay="0"/>
                                  </p:stCondLst>
                                  <p:childTnLst>
                                    <p:animMotion origin="layout" path="M 1.45833E-6 4.07407E-6 L 1.45833E-6 -0.25 " pathEditMode="relative" rAng="0" ptsTypes="AA">
                                      <p:cBhvr>
                                        <p:cTn id="18" dur="2000" fill="hold"/>
                                        <p:tgtEl>
                                          <p:spTgt spid="8">
                                            <p:txEl>
                                              <p:pRg st="2" end="2"/>
                                            </p:txEl>
                                          </p:spTgt>
                                        </p:tgtEl>
                                        <p:attrNameLst>
                                          <p:attrName>ppt_x</p:attrName>
                                          <p:attrName>ppt_y</p:attrName>
                                        </p:attrNameLst>
                                      </p:cBhvr>
                                      <p:rCtr x="0" y="-12500"/>
                                    </p:animMotion>
                                  </p:childTnLst>
                                </p:cTn>
                              </p:par>
                              <p:par>
                                <p:cTn id="19" presetID="64" presetClass="path" presetSubtype="0" accel="50000" decel="50000" fill="hold" nodeType="withEffect">
                                  <p:stCondLst>
                                    <p:cond delay="0"/>
                                  </p:stCondLst>
                                  <p:childTnLst>
                                    <p:animMotion origin="layout" path="M 2.91667E-6 -7.40741E-7 L 2.91667E-6 -0.25 " pathEditMode="relative" rAng="0" ptsTypes="AA">
                                      <p:cBhvr>
                                        <p:cTn id="20" dur="2000" fill="hold"/>
                                        <p:tgtEl>
                                          <p:spTgt spid="8">
                                            <p:txEl>
                                              <p:pRg st="3" end="3"/>
                                            </p:txEl>
                                          </p:spTgt>
                                        </p:tgtEl>
                                        <p:attrNameLst>
                                          <p:attrName>ppt_x</p:attrName>
                                          <p:attrName>ppt_y</p:attrName>
                                        </p:attrNameLst>
                                      </p:cBhvr>
                                      <p:rCtr x="0" y="-12500"/>
                                    </p:animMotion>
                                  </p:childTnLst>
                                </p:cTn>
                              </p:par>
                              <p:par>
                                <p:cTn id="21" presetID="64" presetClass="path" presetSubtype="0" accel="50000" decel="50000" fill="hold" nodeType="withEffect">
                                  <p:stCondLst>
                                    <p:cond delay="0"/>
                                  </p:stCondLst>
                                  <p:childTnLst>
                                    <p:animMotion origin="layout" path="M -4.16667E-7 2.96296E-6 L -4.16667E-7 -0.25 " pathEditMode="relative" rAng="0" ptsTypes="AA">
                                      <p:cBhvr>
                                        <p:cTn id="22" dur="2000" fill="hold"/>
                                        <p:tgtEl>
                                          <p:spTgt spid="8">
                                            <p:txEl>
                                              <p:pRg st="4" end="4"/>
                                            </p:txEl>
                                          </p:spTgt>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38981" cy="6858000"/>
          </a:xfrm>
          <a:prstGeom prst="rect">
            <a:avLst/>
          </a:prstGeom>
        </p:spPr>
      </p:pic>
      <p:sp>
        <p:nvSpPr>
          <p:cNvPr id="5" name="Прямоугольник 4"/>
          <p:cNvSpPr/>
          <p:nvPr/>
        </p:nvSpPr>
        <p:spPr>
          <a:xfrm>
            <a:off x="8107680" y="418011"/>
            <a:ext cx="3901440" cy="2760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err="1">
                <a:solidFill>
                  <a:schemeClr val="tx1"/>
                </a:solidFill>
                <a:ea typeface="Tahoma" panose="020B0604030504040204" pitchFamily="34" charset="0"/>
                <a:cs typeface="Tahoma" panose="020B0604030504040204" pitchFamily="34" charset="0"/>
              </a:rPr>
              <a:t>ProFinder</a:t>
            </a:r>
            <a:r>
              <a:rPr lang="en-US" dirty="0">
                <a:solidFill>
                  <a:schemeClr val="tx1"/>
                </a:solidFill>
                <a:ea typeface="Tahoma" panose="020B0604030504040204" pitchFamily="34" charset="0"/>
                <a:cs typeface="Tahoma" panose="020B0604030504040204" pitchFamily="34" charset="0"/>
              </a:rPr>
              <a:t> is a conceptually new product on the food area in Ukraine. It really has no analogs in Ukraine and usage of this will like the step in future. </a:t>
            </a:r>
            <a:r>
              <a:rPr lang="en-US" dirty="0" smtClean="0">
                <a:solidFill>
                  <a:schemeClr val="tx1"/>
                </a:solidFill>
                <a:ea typeface="Tahoma" panose="020B0604030504040204" pitchFamily="34" charset="0"/>
                <a:cs typeface="Tahoma" panose="020B0604030504040204" pitchFamily="34" charset="0"/>
              </a:rPr>
              <a:t>And we try to provide the best reasons why </a:t>
            </a:r>
            <a:r>
              <a:rPr lang="en-US" dirty="0">
                <a:solidFill>
                  <a:schemeClr val="tx1"/>
                </a:solidFill>
                <a:ea typeface="Tahoma" panose="020B0604030504040204" pitchFamily="34" charset="0"/>
                <a:cs typeface="Tahoma" panose="020B0604030504040204" pitchFamily="34" charset="0"/>
              </a:rPr>
              <a:t>you should review our product as one that worth working with.</a:t>
            </a:r>
          </a:p>
        </p:txBody>
      </p:sp>
    </p:spTree>
    <p:extLst>
      <p:ext uri="{BB962C8B-B14F-4D97-AF65-F5344CB8AC3E}">
        <p14:creationId xmlns:p14="http://schemas.microsoft.com/office/powerpoint/2010/main" val="29000274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8840" y="0"/>
            <a:ext cx="7123160" cy="6858000"/>
          </a:xfrm>
          <a:prstGeom prst="rect">
            <a:avLst/>
          </a:prstGeom>
        </p:spPr>
      </p:pic>
      <p:sp>
        <p:nvSpPr>
          <p:cNvPr id="5" name="Прямоугольник 4"/>
          <p:cNvSpPr/>
          <p:nvPr/>
        </p:nvSpPr>
        <p:spPr>
          <a:xfrm>
            <a:off x="531223" y="992775"/>
            <a:ext cx="4659086" cy="2804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Every day people face with problems of food with quality that does not match to its price. It is too hard to find really food, which will have good quality and corresponding price in the same time. Our product can solve the problem.</a:t>
            </a:r>
            <a:endParaRPr lang="en-US" dirty="0">
              <a:solidFill>
                <a:schemeClr val="tx1"/>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691100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Прямоугольник 3"/>
          <p:cNvSpPr/>
          <p:nvPr/>
        </p:nvSpPr>
        <p:spPr>
          <a:xfrm>
            <a:off x="539931" y="217714"/>
            <a:ext cx="4458789" cy="443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err="1">
                <a:solidFill>
                  <a:schemeClr val="bg1"/>
                </a:solidFill>
              </a:rPr>
              <a:t>ProFinder</a:t>
            </a:r>
            <a:r>
              <a:rPr lang="en-US" dirty="0">
                <a:solidFill>
                  <a:schemeClr val="bg1"/>
                </a:solidFill>
              </a:rPr>
              <a:t> consists of three modules: user part, market part and admin panel. User will be able to find what he really wants. In addition, he has opportunity to give feedback to some market and it will have influence for quality of the products. Market owner has to regulate prices and discount offers via </a:t>
            </a:r>
            <a:r>
              <a:rPr lang="en-US" dirty="0" err="1">
                <a:solidFill>
                  <a:schemeClr val="bg1"/>
                </a:solidFill>
              </a:rPr>
              <a:t>ProFinder</a:t>
            </a:r>
            <a:r>
              <a:rPr lang="en-US" dirty="0">
                <a:solidFill>
                  <a:schemeClr val="bg1"/>
                </a:solidFill>
              </a:rPr>
              <a:t>.  Moreover, admin from admin panel can regulate relationships of buyer with a market. User will have never seen markets with bad goods and high prices. All types of the users will have benefit – usual users will have good-quality products for a corresponding price. </a:t>
            </a: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8651" y="296091"/>
            <a:ext cx="2917372" cy="2917372"/>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340" y="4282102"/>
            <a:ext cx="2357345" cy="2357345"/>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0025" y="2926080"/>
            <a:ext cx="3448594" cy="3448594"/>
          </a:xfrm>
          <a:prstGeom prst="rect">
            <a:avLst/>
          </a:prstGeom>
        </p:spPr>
      </p:pic>
    </p:spTree>
    <p:extLst>
      <p:ext uri="{BB962C8B-B14F-4D97-AF65-F5344CB8AC3E}">
        <p14:creationId xmlns:p14="http://schemas.microsoft.com/office/powerpoint/2010/main" val="35246725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0" y="0"/>
            <a:ext cx="12192000" cy="685800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3"/>
          <p:cNvSpPr/>
          <p:nvPr/>
        </p:nvSpPr>
        <p:spPr>
          <a:xfrm>
            <a:off x="0" y="0"/>
            <a:ext cx="12192000" cy="90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4000" dirty="0" err="1">
                <a:solidFill>
                  <a:schemeClr val="bg1"/>
                </a:solidFill>
                <a:effectLst>
                  <a:outerShdw blurRad="38100" dist="38100" dir="2700000" algn="tl">
                    <a:srgbClr val="000000">
                      <a:alpha val="43137"/>
                    </a:srgbClr>
                  </a:outerShdw>
                </a:effectLst>
              </a:rPr>
              <a:t>Description</a:t>
            </a:r>
            <a:r>
              <a:rPr lang="ru-RU" sz="4000" dirty="0">
                <a:solidFill>
                  <a:schemeClr val="bg1"/>
                </a:solidFill>
                <a:effectLst>
                  <a:outerShdw blurRad="38100" dist="38100" dir="2700000" algn="tl">
                    <a:srgbClr val="000000">
                      <a:alpha val="43137"/>
                    </a:srgbClr>
                  </a:outerShdw>
                </a:effectLst>
              </a:rPr>
              <a:t> </a:t>
            </a:r>
            <a:r>
              <a:rPr lang="ru-RU" sz="4000" dirty="0" err="1">
                <a:solidFill>
                  <a:schemeClr val="bg1"/>
                </a:solidFill>
                <a:effectLst>
                  <a:outerShdw blurRad="38100" dist="38100" dir="2700000" algn="tl">
                    <a:srgbClr val="000000">
                      <a:alpha val="43137"/>
                    </a:srgbClr>
                  </a:outerShdw>
                </a:effectLst>
              </a:rPr>
              <a:t>of</a:t>
            </a:r>
            <a:r>
              <a:rPr lang="ru-RU" sz="4000" dirty="0">
                <a:solidFill>
                  <a:schemeClr val="bg1"/>
                </a:solidFill>
                <a:effectLst>
                  <a:outerShdw blurRad="38100" dist="38100" dir="2700000" algn="tl">
                    <a:srgbClr val="000000">
                      <a:alpha val="43137"/>
                    </a:srgbClr>
                  </a:outerShdw>
                </a:effectLst>
              </a:rPr>
              <a:t> </a:t>
            </a:r>
            <a:r>
              <a:rPr lang="ru-RU" sz="4000" dirty="0" err="1">
                <a:solidFill>
                  <a:schemeClr val="bg1"/>
                </a:solidFill>
                <a:effectLst>
                  <a:outerShdw blurRad="38100" dist="38100" dir="2700000" algn="tl">
                    <a:srgbClr val="000000">
                      <a:alpha val="43137"/>
                    </a:srgbClr>
                  </a:outerShdw>
                </a:effectLst>
              </a:rPr>
              <a:t>the</a:t>
            </a:r>
            <a:r>
              <a:rPr lang="ru-RU" sz="4000" dirty="0">
                <a:solidFill>
                  <a:schemeClr val="bg1"/>
                </a:solidFill>
                <a:effectLst>
                  <a:outerShdw blurRad="38100" dist="38100" dir="2700000" algn="tl">
                    <a:srgbClr val="000000">
                      <a:alpha val="43137"/>
                    </a:srgbClr>
                  </a:outerShdw>
                </a:effectLst>
              </a:rPr>
              <a:t> </a:t>
            </a:r>
            <a:r>
              <a:rPr lang="ru-RU" sz="4000" dirty="0" err="1">
                <a:solidFill>
                  <a:schemeClr val="bg1"/>
                </a:solidFill>
                <a:effectLst>
                  <a:outerShdw blurRad="38100" dist="38100" dir="2700000" algn="tl">
                    <a:srgbClr val="000000">
                      <a:alpha val="43137"/>
                    </a:srgbClr>
                  </a:outerShdw>
                </a:effectLst>
              </a:rPr>
              <a:t>actors</a:t>
            </a:r>
            <a:r>
              <a:rPr lang="ru-RU" sz="4000" dirty="0">
                <a:solidFill>
                  <a:schemeClr val="bg1"/>
                </a:solidFill>
                <a:effectLst>
                  <a:outerShdw blurRad="38100" dist="38100" dir="2700000" algn="tl">
                    <a:srgbClr val="000000">
                      <a:alpha val="43137"/>
                    </a:srgbClr>
                  </a:outerShdw>
                </a:effectLst>
              </a:rPr>
              <a:t> </a:t>
            </a:r>
            <a:r>
              <a:rPr lang="ru-RU" sz="4000" dirty="0" err="1">
                <a:solidFill>
                  <a:schemeClr val="bg1"/>
                </a:solidFill>
                <a:effectLst>
                  <a:outerShdw blurRad="38100" dist="38100" dir="2700000" algn="tl">
                    <a:srgbClr val="000000">
                      <a:alpha val="43137"/>
                    </a:srgbClr>
                  </a:outerShdw>
                </a:effectLst>
              </a:rPr>
              <a:t>in</a:t>
            </a:r>
            <a:r>
              <a:rPr lang="ru-RU" sz="4000" dirty="0">
                <a:solidFill>
                  <a:schemeClr val="bg1"/>
                </a:solidFill>
                <a:effectLst>
                  <a:outerShdw blurRad="38100" dist="38100" dir="2700000" algn="tl">
                    <a:srgbClr val="000000">
                      <a:alpha val="43137"/>
                    </a:srgbClr>
                  </a:outerShdw>
                </a:effectLst>
              </a:rPr>
              <a:t> </a:t>
            </a:r>
            <a:r>
              <a:rPr lang="ru-RU" sz="4000" dirty="0" err="1">
                <a:solidFill>
                  <a:schemeClr val="bg1"/>
                </a:solidFill>
                <a:effectLst>
                  <a:outerShdw blurRad="38100" dist="38100" dir="2700000" algn="tl">
                    <a:srgbClr val="000000">
                      <a:alpha val="43137"/>
                    </a:srgbClr>
                  </a:outerShdw>
                </a:effectLst>
              </a:rPr>
              <a:t>the</a:t>
            </a:r>
            <a:r>
              <a:rPr lang="ru-RU" sz="4000" dirty="0">
                <a:solidFill>
                  <a:schemeClr val="bg1"/>
                </a:solidFill>
                <a:effectLst>
                  <a:outerShdw blurRad="38100" dist="38100" dir="2700000" algn="tl">
                    <a:srgbClr val="000000">
                      <a:alpha val="43137"/>
                    </a:srgbClr>
                  </a:outerShdw>
                </a:effectLst>
              </a:rPr>
              <a:t> </a:t>
            </a:r>
            <a:r>
              <a:rPr lang="ru-RU" sz="4000" dirty="0" err="1">
                <a:solidFill>
                  <a:schemeClr val="bg1"/>
                </a:solidFill>
                <a:effectLst>
                  <a:outerShdw blurRad="38100" dist="38100" dir="2700000" algn="tl">
                    <a:srgbClr val="000000">
                      <a:alpha val="43137"/>
                    </a:srgbClr>
                  </a:outerShdw>
                </a:effectLst>
              </a:rPr>
              <a:t>system</a:t>
            </a:r>
            <a:endParaRPr lang="ru-RU" sz="40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9" name="Рисунок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99" y="1100214"/>
            <a:ext cx="2847703" cy="3146633"/>
          </a:xfrm>
          <a:prstGeom prst="rect">
            <a:avLst/>
          </a:prstGeom>
        </p:spPr>
      </p:pic>
      <p:sp>
        <p:nvSpPr>
          <p:cNvPr id="10" name="Прямоугольник 9"/>
          <p:cNvSpPr/>
          <p:nvPr/>
        </p:nvSpPr>
        <p:spPr>
          <a:xfrm>
            <a:off x="1" y="4441371"/>
            <a:ext cx="4302034" cy="212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a:solidFill>
                  <a:schemeClr val="bg1"/>
                </a:solidFill>
              </a:rPr>
              <a:t>The</a:t>
            </a:r>
            <a:r>
              <a:rPr lang="ru-RU" dirty="0">
                <a:solidFill>
                  <a:schemeClr val="bg1"/>
                </a:solidFill>
              </a:rPr>
              <a:t> </a:t>
            </a:r>
            <a:r>
              <a:rPr lang="ru-RU" dirty="0" err="1">
                <a:solidFill>
                  <a:schemeClr val="bg1"/>
                </a:solidFill>
              </a:rPr>
              <a:t>store</a:t>
            </a:r>
            <a:r>
              <a:rPr lang="ru-RU" dirty="0">
                <a:solidFill>
                  <a:schemeClr val="bg1"/>
                </a:solidFill>
              </a:rPr>
              <a:t> </a:t>
            </a:r>
            <a:r>
              <a:rPr lang="ru-RU" dirty="0" err="1">
                <a:solidFill>
                  <a:schemeClr val="bg1"/>
                </a:solidFill>
              </a:rPr>
              <a:t>is</a:t>
            </a:r>
            <a:r>
              <a:rPr lang="ru-RU" dirty="0">
                <a:solidFill>
                  <a:schemeClr val="bg1"/>
                </a:solidFill>
              </a:rPr>
              <a:t> </a:t>
            </a:r>
            <a:r>
              <a:rPr lang="ru-RU" dirty="0" err="1">
                <a:solidFill>
                  <a:schemeClr val="bg1"/>
                </a:solidFill>
              </a:rPr>
              <a:t>one</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main</a:t>
            </a:r>
            <a:r>
              <a:rPr lang="ru-RU" dirty="0">
                <a:solidFill>
                  <a:schemeClr val="bg1"/>
                </a:solidFill>
              </a:rPr>
              <a:t> </a:t>
            </a:r>
            <a:r>
              <a:rPr lang="ru-RU" dirty="0" err="1">
                <a:solidFill>
                  <a:schemeClr val="bg1"/>
                </a:solidFill>
              </a:rPr>
              <a:t>actors</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system</a:t>
            </a:r>
            <a:r>
              <a:rPr lang="ru-RU" dirty="0">
                <a:solidFill>
                  <a:schemeClr val="bg1"/>
                </a:solidFill>
              </a:rPr>
              <a:t>, </a:t>
            </a:r>
            <a:r>
              <a:rPr lang="ru-RU" dirty="0" err="1">
                <a:solidFill>
                  <a:schemeClr val="bg1"/>
                </a:solidFill>
              </a:rPr>
              <a:t>as</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developed</a:t>
            </a:r>
            <a:r>
              <a:rPr lang="ru-RU" dirty="0">
                <a:solidFill>
                  <a:schemeClr val="bg1"/>
                </a:solidFill>
              </a:rPr>
              <a:t> </a:t>
            </a:r>
            <a:r>
              <a:rPr lang="ru-RU" dirty="0" err="1">
                <a:solidFill>
                  <a:schemeClr val="bg1"/>
                </a:solidFill>
              </a:rPr>
              <a:t>application</a:t>
            </a:r>
            <a:r>
              <a:rPr lang="ru-RU" dirty="0">
                <a:solidFill>
                  <a:schemeClr val="bg1"/>
                </a:solidFill>
              </a:rPr>
              <a:t> </a:t>
            </a:r>
            <a:r>
              <a:rPr lang="ru-RU" dirty="0" err="1">
                <a:solidFill>
                  <a:schemeClr val="bg1"/>
                </a:solidFill>
              </a:rPr>
              <a:t>assumes</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creation</a:t>
            </a:r>
            <a:r>
              <a:rPr lang="ru-RU" dirty="0">
                <a:solidFill>
                  <a:schemeClr val="bg1"/>
                </a:solidFill>
              </a:rPr>
              <a:t> </a:t>
            </a:r>
            <a:r>
              <a:rPr lang="ru-RU" dirty="0" err="1">
                <a:solidFill>
                  <a:schemeClr val="bg1"/>
                </a:solidFill>
              </a:rPr>
              <a:t>by</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buyer</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rating</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stores</a:t>
            </a:r>
            <a:r>
              <a:rPr lang="ru-RU" dirty="0">
                <a:solidFill>
                  <a:schemeClr val="bg1"/>
                </a:solidFill>
              </a:rPr>
              <a:t>. </a:t>
            </a:r>
            <a:r>
              <a:rPr lang="ru-RU" dirty="0" err="1">
                <a:solidFill>
                  <a:schemeClr val="bg1"/>
                </a:solidFill>
              </a:rPr>
              <a:t>In</a:t>
            </a:r>
            <a:r>
              <a:rPr lang="ru-RU" dirty="0">
                <a:solidFill>
                  <a:schemeClr val="bg1"/>
                </a:solidFill>
              </a:rPr>
              <a:t> </a:t>
            </a:r>
            <a:r>
              <a:rPr lang="ru-RU" dirty="0" err="1">
                <a:solidFill>
                  <a:schemeClr val="bg1"/>
                </a:solidFill>
              </a:rPr>
              <a:t>addition</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store</a:t>
            </a:r>
            <a:r>
              <a:rPr lang="ru-RU" dirty="0">
                <a:solidFill>
                  <a:schemeClr val="bg1"/>
                </a:solidFill>
              </a:rPr>
              <a:t> </a:t>
            </a:r>
            <a:r>
              <a:rPr lang="ru-RU" dirty="0" err="1">
                <a:solidFill>
                  <a:schemeClr val="bg1"/>
                </a:solidFill>
              </a:rPr>
              <a:t>itself</a:t>
            </a:r>
            <a:r>
              <a:rPr lang="ru-RU" dirty="0">
                <a:solidFill>
                  <a:schemeClr val="bg1"/>
                </a:solidFill>
              </a:rPr>
              <a:t> </a:t>
            </a:r>
            <a:r>
              <a:rPr lang="ru-RU" dirty="0" err="1">
                <a:solidFill>
                  <a:schemeClr val="bg1"/>
                </a:solidFill>
              </a:rPr>
              <a:t>provides</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necessary</a:t>
            </a:r>
            <a:r>
              <a:rPr lang="ru-RU" dirty="0">
                <a:solidFill>
                  <a:schemeClr val="bg1"/>
                </a:solidFill>
              </a:rPr>
              <a:t> </a:t>
            </a:r>
            <a:r>
              <a:rPr lang="ru-RU" dirty="0" err="1">
                <a:solidFill>
                  <a:schemeClr val="bg1"/>
                </a:solidFill>
              </a:rPr>
              <a:t>information</a:t>
            </a:r>
            <a:r>
              <a:rPr lang="ru-RU" dirty="0">
                <a:solidFill>
                  <a:schemeClr val="bg1"/>
                </a:solidFill>
              </a:rPr>
              <a:t> </a:t>
            </a:r>
            <a:r>
              <a:rPr lang="ru-RU" dirty="0" err="1">
                <a:solidFill>
                  <a:schemeClr val="bg1"/>
                </a:solidFill>
              </a:rPr>
              <a:t>about</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goods</a:t>
            </a:r>
            <a:r>
              <a:rPr lang="ru-RU" dirty="0">
                <a:solidFill>
                  <a:schemeClr val="bg1"/>
                </a:solidFill>
              </a:rPr>
              <a:t> </a:t>
            </a:r>
            <a:r>
              <a:rPr lang="ru-RU" dirty="0" err="1">
                <a:solidFill>
                  <a:schemeClr val="bg1"/>
                </a:solidFill>
              </a:rPr>
              <a:t>in</a:t>
            </a:r>
            <a:r>
              <a:rPr lang="ru-RU" dirty="0">
                <a:solidFill>
                  <a:schemeClr val="bg1"/>
                </a:solidFill>
              </a:rPr>
              <a:t> </a:t>
            </a:r>
            <a:r>
              <a:rPr lang="ru-RU" dirty="0" err="1">
                <a:solidFill>
                  <a:schemeClr val="bg1"/>
                </a:solidFill>
              </a:rPr>
              <a:t>case</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interest</a:t>
            </a:r>
            <a:r>
              <a:rPr lang="ru-RU" dirty="0">
                <a:solidFill>
                  <a:schemeClr val="bg1"/>
                </a:solidFill>
              </a:rPr>
              <a:t> </a:t>
            </a:r>
            <a:r>
              <a:rPr lang="ru-RU" dirty="0" err="1">
                <a:solidFill>
                  <a:schemeClr val="bg1"/>
                </a:solidFill>
              </a:rPr>
              <a:t>by</a:t>
            </a:r>
            <a:r>
              <a:rPr lang="ru-RU" dirty="0">
                <a:solidFill>
                  <a:schemeClr val="bg1"/>
                </a:solidFill>
              </a:rPr>
              <a:t> </a:t>
            </a:r>
            <a:r>
              <a:rPr lang="ru-RU" dirty="0" err="1">
                <a:solidFill>
                  <a:schemeClr val="bg1"/>
                </a:solidFill>
              </a:rPr>
              <a:t>this</a:t>
            </a:r>
            <a:r>
              <a:rPr lang="ru-RU" dirty="0">
                <a:solidFill>
                  <a:schemeClr val="bg1"/>
                </a:solidFill>
              </a:rPr>
              <a:t> </a:t>
            </a:r>
            <a:r>
              <a:rPr lang="ru-RU" dirty="0" err="1">
                <a:solidFill>
                  <a:schemeClr val="bg1"/>
                </a:solidFill>
              </a:rPr>
              <a:t>application</a:t>
            </a:r>
            <a:r>
              <a:rPr lang="ru-RU" dirty="0">
                <a:solidFill>
                  <a:schemeClr val="bg1"/>
                </a:solidFill>
              </a:rPr>
              <a:t>.</a:t>
            </a:r>
          </a:p>
        </p:txBody>
      </p:sp>
      <p:sp>
        <p:nvSpPr>
          <p:cNvPr id="12" name="Прямоугольник 11"/>
          <p:cNvSpPr/>
          <p:nvPr/>
        </p:nvSpPr>
        <p:spPr>
          <a:xfrm>
            <a:off x="4184468" y="1337922"/>
            <a:ext cx="4907144" cy="2671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a:solidFill>
                  <a:schemeClr val="bg1"/>
                </a:solidFill>
              </a:rPr>
              <a:t>The</a:t>
            </a:r>
            <a:r>
              <a:rPr lang="ru-RU" dirty="0">
                <a:solidFill>
                  <a:schemeClr val="bg1"/>
                </a:solidFill>
              </a:rPr>
              <a:t> </a:t>
            </a:r>
            <a:r>
              <a:rPr lang="ru-RU" dirty="0" err="1">
                <a:solidFill>
                  <a:schemeClr val="bg1"/>
                </a:solidFill>
              </a:rPr>
              <a:t>buyer</a:t>
            </a:r>
            <a:r>
              <a:rPr lang="ru-RU" dirty="0">
                <a:solidFill>
                  <a:schemeClr val="bg1"/>
                </a:solidFill>
              </a:rPr>
              <a:t> </a:t>
            </a:r>
            <a:r>
              <a:rPr lang="ru-RU" dirty="0" err="1">
                <a:solidFill>
                  <a:schemeClr val="bg1"/>
                </a:solidFill>
              </a:rPr>
              <a:t>is</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main</a:t>
            </a:r>
            <a:r>
              <a:rPr lang="ru-RU" dirty="0">
                <a:solidFill>
                  <a:schemeClr val="bg1"/>
                </a:solidFill>
              </a:rPr>
              <a:t> </a:t>
            </a:r>
            <a:r>
              <a:rPr lang="ru-RU" dirty="0" err="1">
                <a:solidFill>
                  <a:schemeClr val="bg1"/>
                </a:solidFill>
              </a:rPr>
              <a:t>actor</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system</a:t>
            </a:r>
            <a:r>
              <a:rPr lang="ru-RU" dirty="0">
                <a:solidFill>
                  <a:schemeClr val="bg1"/>
                </a:solidFill>
              </a:rPr>
              <a:t>. </a:t>
            </a:r>
            <a:r>
              <a:rPr lang="ru-RU" dirty="0" err="1">
                <a:solidFill>
                  <a:schemeClr val="bg1"/>
                </a:solidFill>
              </a:rPr>
              <a:t>It</a:t>
            </a:r>
            <a:r>
              <a:rPr lang="ru-RU" dirty="0">
                <a:solidFill>
                  <a:schemeClr val="bg1"/>
                </a:solidFill>
              </a:rPr>
              <a:t> </a:t>
            </a:r>
            <a:r>
              <a:rPr lang="ru-RU" dirty="0" err="1">
                <a:solidFill>
                  <a:schemeClr val="bg1"/>
                </a:solidFill>
              </a:rPr>
              <a:t>is</a:t>
            </a:r>
            <a:r>
              <a:rPr lang="ru-RU" dirty="0">
                <a:solidFill>
                  <a:schemeClr val="bg1"/>
                </a:solidFill>
              </a:rPr>
              <a:t> </a:t>
            </a:r>
            <a:r>
              <a:rPr lang="ru-RU" dirty="0" err="1">
                <a:solidFill>
                  <a:schemeClr val="bg1"/>
                </a:solidFill>
              </a:rPr>
              <a:t>for</a:t>
            </a:r>
            <a:r>
              <a:rPr lang="ru-RU" dirty="0">
                <a:solidFill>
                  <a:schemeClr val="bg1"/>
                </a:solidFill>
              </a:rPr>
              <a:t> </a:t>
            </a:r>
            <a:r>
              <a:rPr lang="ru-RU" dirty="0" err="1">
                <a:solidFill>
                  <a:schemeClr val="bg1"/>
                </a:solidFill>
              </a:rPr>
              <a:t>its</a:t>
            </a:r>
            <a:r>
              <a:rPr lang="ru-RU" dirty="0">
                <a:solidFill>
                  <a:schemeClr val="bg1"/>
                </a:solidFill>
              </a:rPr>
              <a:t> </a:t>
            </a:r>
            <a:r>
              <a:rPr lang="ru-RU" dirty="0" err="1">
                <a:solidFill>
                  <a:schemeClr val="bg1"/>
                </a:solidFill>
              </a:rPr>
              <a:t>use</a:t>
            </a:r>
            <a:r>
              <a:rPr lang="ru-RU" dirty="0">
                <a:solidFill>
                  <a:schemeClr val="bg1"/>
                </a:solidFill>
              </a:rPr>
              <a:t> </a:t>
            </a:r>
            <a:r>
              <a:rPr lang="ru-RU" dirty="0" err="1">
                <a:solidFill>
                  <a:schemeClr val="bg1"/>
                </a:solidFill>
              </a:rPr>
              <a:t>that</a:t>
            </a:r>
            <a:r>
              <a:rPr lang="ru-RU" dirty="0">
                <a:solidFill>
                  <a:schemeClr val="bg1"/>
                </a:solidFill>
              </a:rPr>
              <a:t> </a:t>
            </a:r>
            <a:r>
              <a:rPr lang="ru-RU" dirty="0" err="1">
                <a:solidFill>
                  <a:schemeClr val="bg1"/>
                </a:solidFill>
              </a:rPr>
              <a:t>this</a:t>
            </a:r>
            <a:r>
              <a:rPr lang="ru-RU" dirty="0">
                <a:solidFill>
                  <a:schemeClr val="bg1"/>
                </a:solidFill>
              </a:rPr>
              <a:t> </a:t>
            </a:r>
            <a:r>
              <a:rPr lang="ru-RU" dirty="0" err="1">
                <a:solidFill>
                  <a:schemeClr val="bg1"/>
                </a:solidFill>
              </a:rPr>
              <a:t>project</a:t>
            </a:r>
            <a:r>
              <a:rPr lang="ru-RU" dirty="0">
                <a:solidFill>
                  <a:schemeClr val="bg1"/>
                </a:solidFill>
              </a:rPr>
              <a:t> </a:t>
            </a:r>
            <a:r>
              <a:rPr lang="ru-RU" dirty="0" err="1">
                <a:solidFill>
                  <a:schemeClr val="bg1"/>
                </a:solidFill>
              </a:rPr>
              <a:t>is</a:t>
            </a:r>
            <a:r>
              <a:rPr lang="ru-RU" dirty="0">
                <a:solidFill>
                  <a:schemeClr val="bg1"/>
                </a:solidFill>
              </a:rPr>
              <a:t> </a:t>
            </a:r>
            <a:r>
              <a:rPr lang="ru-RU" dirty="0" err="1">
                <a:solidFill>
                  <a:schemeClr val="bg1"/>
                </a:solidFill>
              </a:rPr>
              <a:t>being</a:t>
            </a:r>
            <a:r>
              <a:rPr lang="ru-RU" dirty="0">
                <a:solidFill>
                  <a:schemeClr val="bg1"/>
                </a:solidFill>
              </a:rPr>
              <a:t> </a:t>
            </a:r>
            <a:r>
              <a:rPr lang="ru-RU" dirty="0" err="1">
                <a:solidFill>
                  <a:schemeClr val="bg1"/>
                </a:solidFill>
              </a:rPr>
              <a:t>developed</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buyer</a:t>
            </a:r>
            <a:r>
              <a:rPr lang="ru-RU" dirty="0">
                <a:solidFill>
                  <a:schemeClr val="bg1"/>
                </a:solidFill>
              </a:rPr>
              <a:t> </a:t>
            </a:r>
            <a:r>
              <a:rPr lang="ru-RU" dirty="0" err="1">
                <a:solidFill>
                  <a:schemeClr val="bg1"/>
                </a:solidFill>
              </a:rPr>
              <a:t>will</a:t>
            </a:r>
            <a:r>
              <a:rPr lang="ru-RU" dirty="0">
                <a:solidFill>
                  <a:schemeClr val="bg1"/>
                </a:solidFill>
              </a:rPr>
              <a:t> </a:t>
            </a:r>
            <a:r>
              <a:rPr lang="ru-RU" dirty="0" err="1">
                <a:solidFill>
                  <a:schemeClr val="bg1"/>
                </a:solidFill>
              </a:rPr>
              <a:t>be</a:t>
            </a:r>
            <a:r>
              <a:rPr lang="ru-RU" dirty="0">
                <a:solidFill>
                  <a:schemeClr val="bg1"/>
                </a:solidFill>
              </a:rPr>
              <a:t> </a:t>
            </a:r>
            <a:r>
              <a:rPr lang="ru-RU" dirty="0" err="1">
                <a:solidFill>
                  <a:schemeClr val="bg1"/>
                </a:solidFill>
              </a:rPr>
              <a:t>available</a:t>
            </a:r>
            <a:r>
              <a:rPr lang="ru-RU" dirty="0">
                <a:solidFill>
                  <a:schemeClr val="bg1"/>
                </a:solidFill>
              </a:rPr>
              <a:t> </a:t>
            </a:r>
            <a:r>
              <a:rPr lang="ru-RU" dirty="0" err="1">
                <a:solidFill>
                  <a:schemeClr val="bg1"/>
                </a:solidFill>
              </a:rPr>
              <a:t>all</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functions</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application</a:t>
            </a:r>
            <a:r>
              <a:rPr lang="ru-RU" dirty="0">
                <a:solidFill>
                  <a:schemeClr val="bg1"/>
                </a:solidFill>
              </a:rPr>
              <a:t>, </a:t>
            </a:r>
            <a:r>
              <a:rPr lang="ru-RU" dirty="0" err="1">
                <a:solidFill>
                  <a:schemeClr val="bg1"/>
                </a:solidFill>
              </a:rPr>
              <a:t>which</a:t>
            </a:r>
            <a:r>
              <a:rPr lang="ru-RU" dirty="0">
                <a:solidFill>
                  <a:schemeClr val="bg1"/>
                </a:solidFill>
              </a:rPr>
              <a:t> </a:t>
            </a:r>
            <a:r>
              <a:rPr lang="ru-RU" dirty="0" err="1">
                <a:solidFill>
                  <a:schemeClr val="bg1"/>
                </a:solidFill>
              </a:rPr>
              <a:t>will</a:t>
            </a:r>
            <a:r>
              <a:rPr lang="ru-RU" dirty="0">
                <a:solidFill>
                  <a:schemeClr val="bg1"/>
                </a:solidFill>
              </a:rPr>
              <a:t> </a:t>
            </a:r>
            <a:r>
              <a:rPr lang="ru-RU" dirty="0" err="1">
                <a:solidFill>
                  <a:schemeClr val="bg1"/>
                </a:solidFill>
              </a:rPr>
              <a:t>improve</a:t>
            </a:r>
            <a:r>
              <a:rPr lang="ru-RU" dirty="0">
                <a:solidFill>
                  <a:schemeClr val="bg1"/>
                </a:solidFill>
              </a:rPr>
              <a:t> </a:t>
            </a:r>
            <a:r>
              <a:rPr lang="ru-RU" dirty="0" err="1">
                <a:solidFill>
                  <a:schemeClr val="bg1"/>
                </a:solidFill>
              </a:rPr>
              <a:t>and</a:t>
            </a:r>
            <a:r>
              <a:rPr lang="ru-RU" dirty="0">
                <a:solidFill>
                  <a:schemeClr val="bg1"/>
                </a:solidFill>
              </a:rPr>
              <a:t> </a:t>
            </a:r>
            <a:r>
              <a:rPr lang="ru-RU" dirty="0" err="1">
                <a:solidFill>
                  <a:schemeClr val="bg1"/>
                </a:solidFill>
              </a:rPr>
              <a:t>accelerate</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process</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buying</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desired</a:t>
            </a:r>
            <a:r>
              <a:rPr lang="ru-RU" dirty="0">
                <a:solidFill>
                  <a:schemeClr val="bg1"/>
                </a:solidFill>
              </a:rPr>
              <a:t> </a:t>
            </a:r>
            <a:r>
              <a:rPr lang="ru-RU" dirty="0" err="1">
                <a:solidFill>
                  <a:schemeClr val="bg1"/>
                </a:solidFill>
              </a:rPr>
              <a:t>goods</a:t>
            </a:r>
            <a:r>
              <a:rPr lang="ru-RU" dirty="0">
                <a:solidFill>
                  <a:schemeClr val="bg1"/>
                </a:solidFill>
              </a:rPr>
              <a:t> </a:t>
            </a:r>
            <a:r>
              <a:rPr lang="ru-RU" dirty="0" err="1">
                <a:solidFill>
                  <a:schemeClr val="bg1"/>
                </a:solidFill>
              </a:rPr>
              <a:t>in</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store</a:t>
            </a:r>
            <a:r>
              <a:rPr lang="ru-RU" dirty="0">
                <a:solidFill>
                  <a:schemeClr val="bg1"/>
                </a:solidFill>
              </a:rPr>
              <a:t>.</a:t>
            </a:r>
            <a:r>
              <a:rPr lang="ru-RU" dirty="0">
                <a:solidFill>
                  <a:srgbClr val="002060"/>
                </a:solidFill>
              </a:rPr>
              <a:t/>
            </a:r>
            <a:br>
              <a:rPr lang="ru-RU" dirty="0">
                <a:solidFill>
                  <a:srgbClr val="002060"/>
                </a:solidFill>
              </a:rPr>
            </a:br>
            <a:endParaRPr lang="ru-RU" dirty="0">
              <a:solidFill>
                <a:srgbClr val="002060"/>
              </a:solidFill>
            </a:endParaRP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575" y="3415330"/>
            <a:ext cx="2908663" cy="3329459"/>
          </a:xfrm>
          <a:prstGeom prst="rect">
            <a:avLst/>
          </a:prstGeom>
        </p:spPr>
      </p:pic>
      <p:sp>
        <p:nvSpPr>
          <p:cNvPr id="14" name="Прямоугольник 13"/>
          <p:cNvSpPr/>
          <p:nvPr/>
        </p:nvSpPr>
        <p:spPr>
          <a:xfrm>
            <a:off x="8477778" y="4441371"/>
            <a:ext cx="3522619" cy="212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a:solidFill>
                  <a:schemeClr val="bg1"/>
                </a:solidFill>
              </a:rPr>
              <a:t>The</a:t>
            </a:r>
            <a:r>
              <a:rPr lang="ru-RU" dirty="0">
                <a:solidFill>
                  <a:schemeClr val="bg1"/>
                </a:solidFill>
              </a:rPr>
              <a:t> </a:t>
            </a:r>
            <a:r>
              <a:rPr lang="ru-RU" dirty="0" err="1">
                <a:solidFill>
                  <a:schemeClr val="bg1"/>
                </a:solidFill>
              </a:rPr>
              <a:t>programmer</a:t>
            </a:r>
            <a:r>
              <a:rPr lang="ru-RU" dirty="0">
                <a:solidFill>
                  <a:schemeClr val="bg1"/>
                </a:solidFill>
              </a:rPr>
              <a:t> </a:t>
            </a:r>
            <a:r>
              <a:rPr lang="ru-RU" dirty="0" err="1">
                <a:solidFill>
                  <a:schemeClr val="bg1"/>
                </a:solidFill>
              </a:rPr>
              <a:t>is</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creator</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application</a:t>
            </a:r>
            <a:r>
              <a:rPr lang="ru-RU" dirty="0">
                <a:solidFill>
                  <a:schemeClr val="bg1"/>
                </a:solidFill>
              </a:rPr>
              <a:t>. </a:t>
            </a:r>
            <a:r>
              <a:rPr lang="ru-RU" dirty="0" err="1">
                <a:solidFill>
                  <a:schemeClr val="bg1"/>
                </a:solidFill>
              </a:rPr>
              <a:t>It</a:t>
            </a:r>
            <a:r>
              <a:rPr lang="ru-RU" dirty="0">
                <a:solidFill>
                  <a:schemeClr val="bg1"/>
                </a:solidFill>
              </a:rPr>
              <a:t> </a:t>
            </a:r>
            <a:r>
              <a:rPr lang="ru-RU" dirty="0" err="1">
                <a:solidFill>
                  <a:schemeClr val="bg1"/>
                </a:solidFill>
              </a:rPr>
              <a:t>interacts</a:t>
            </a:r>
            <a:r>
              <a:rPr lang="ru-RU" dirty="0">
                <a:solidFill>
                  <a:schemeClr val="bg1"/>
                </a:solidFill>
              </a:rPr>
              <a:t> </a:t>
            </a:r>
            <a:r>
              <a:rPr lang="ru-RU" dirty="0" err="1">
                <a:solidFill>
                  <a:schemeClr val="bg1"/>
                </a:solidFill>
              </a:rPr>
              <a:t>with</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application</a:t>
            </a:r>
            <a:r>
              <a:rPr lang="ru-RU" dirty="0">
                <a:solidFill>
                  <a:schemeClr val="bg1"/>
                </a:solidFill>
              </a:rPr>
              <a:t> </a:t>
            </a:r>
            <a:r>
              <a:rPr lang="ru-RU" dirty="0" err="1">
                <a:solidFill>
                  <a:schemeClr val="bg1"/>
                </a:solidFill>
              </a:rPr>
              <a:t>most</a:t>
            </a:r>
            <a:r>
              <a:rPr lang="ru-RU" dirty="0">
                <a:solidFill>
                  <a:schemeClr val="bg1"/>
                </a:solidFill>
              </a:rPr>
              <a:t> </a:t>
            </a:r>
            <a:r>
              <a:rPr lang="ru-RU" dirty="0" err="1">
                <a:solidFill>
                  <a:schemeClr val="bg1"/>
                </a:solidFill>
              </a:rPr>
              <a:t>often</a:t>
            </a:r>
            <a:r>
              <a:rPr lang="ru-RU" dirty="0">
                <a:solidFill>
                  <a:schemeClr val="bg1"/>
                </a:solidFill>
              </a:rPr>
              <a:t>: </a:t>
            </a:r>
            <a:r>
              <a:rPr lang="ru-RU" dirty="0" err="1">
                <a:solidFill>
                  <a:schemeClr val="bg1"/>
                </a:solidFill>
              </a:rPr>
              <a:t>both</a:t>
            </a:r>
            <a:r>
              <a:rPr lang="ru-RU" dirty="0">
                <a:solidFill>
                  <a:schemeClr val="bg1"/>
                </a:solidFill>
              </a:rPr>
              <a:t> </a:t>
            </a:r>
            <a:r>
              <a:rPr lang="ru-RU" dirty="0" err="1">
                <a:solidFill>
                  <a:schemeClr val="bg1"/>
                </a:solidFill>
              </a:rPr>
              <a:t>at</a:t>
            </a:r>
            <a:r>
              <a:rPr lang="ru-RU" dirty="0">
                <a:solidFill>
                  <a:schemeClr val="bg1"/>
                </a:solidFill>
              </a:rPr>
              <a:t> </a:t>
            </a:r>
            <a:r>
              <a:rPr lang="ru-RU" dirty="0" err="1">
                <a:solidFill>
                  <a:schemeClr val="bg1"/>
                </a:solidFill>
              </a:rPr>
              <a:t>design</a:t>
            </a:r>
            <a:r>
              <a:rPr lang="ru-RU" dirty="0">
                <a:solidFill>
                  <a:schemeClr val="bg1"/>
                </a:solidFill>
              </a:rPr>
              <a:t> </a:t>
            </a:r>
            <a:r>
              <a:rPr lang="ru-RU" dirty="0" err="1">
                <a:solidFill>
                  <a:schemeClr val="bg1"/>
                </a:solidFill>
              </a:rPr>
              <a:t>time</a:t>
            </a:r>
            <a:r>
              <a:rPr lang="ru-RU" dirty="0">
                <a:solidFill>
                  <a:schemeClr val="bg1"/>
                </a:solidFill>
              </a:rPr>
              <a:t>, </a:t>
            </a:r>
            <a:r>
              <a:rPr lang="ru-RU" dirty="0" err="1">
                <a:solidFill>
                  <a:schemeClr val="bg1"/>
                </a:solidFill>
              </a:rPr>
              <a:t>and</a:t>
            </a:r>
            <a:r>
              <a:rPr lang="ru-RU" dirty="0">
                <a:solidFill>
                  <a:schemeClr val="bg1"/>
                </a:solidFill>
              </a:rPr>
              <a:t> </a:t>
            </a:r>
            <a:r>
              <a:rPr lang="ru-RU" dirty="0" err="1">
                <a:solidFill>
                  <a:schemeClr val="bg1"/>
                </a:solidFill>
              </a:rPr>
              <a:t>as</a:t>
            </a:r>
            <a:r>
              <a:rPr lang="ru-RU" dirty="0">
                <a:solidFill>
                  <a:schemeClr val="bg1"/>
                </a:solidFill>
              </a:rPr>
              <a:t> a </a:t>
            </a:r>
            <a:r>
              <a:rPr lang="ru-RU" dirty="0" err="1">
                <a:solidFill>
                  <a:schemeClr val="bg1"/>
                </a:solidFill>
              </a:rPr>
              <a:t>potential</a:t>
            </a:r>
            <a:r>
              <a:rPr lang="ru-RU" dirty="0">
                <a:solidFill>
                  <a:schemeClr val="bg1"/>
                </a:solidFill>
              </a:rPr>
              <a:t> </a:t>
            </a:r>
            <a:r>
              <a:rPr lang="ru-RU" dirty="0" err="1">
                <a:solidFill>
                  <a:schemeClr val="bg1"/>
                </a:solidFill>
              </a:rPr>
              <a:t>user</a:t>
            </a:r>
            <a:r>
              <a:rPr lang="ru-RU" dirty="0">
                <a:solidFill>
                  <a:schemeClr val="bg1"/>
                </a:solidFill>
              </a:rPr>
              <a:t>, </a:t>
            </a:r>
            <a:r>
              <a:rPr lang="ru-RU" dirty="0" err="1">
                <a:solidFill>
                  <a:schemeClr val="bg1"/>
                </a:solidFill>
              </a:rPr>
              <a:t>and</a:t>
            </a:r>
            <a:r>
              <a:rPr lang="ru-RU" dirty="0">
                <a:solidFill>
                  <a:schemeClr val="bg1"/>
                </a:solidFill>
              </a:rPr>
              <a:t> </a:t>
            </a:r>
            <a:r>
              <a:rPr lang="ru-RU" dirty="0" err="1">
                <a:solidFill>
                  <a:schemeClr val="bg1"/>
                </a:solidFill>
              </a:rPr>
              <a:t>after</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release</a:t>
            </a:r>
            <a:r>
              <a:rPr lang="ru-RU" dirty="0">
                <a:solidFill>
                  <a:schemeClr val="bg1"/>
                </a:solidFill>
              </a:rPr>
              <a:t> </a:t>
            </a:r>
            <a:r>
              <a:rPr lang="ru-RU" dirty="0" err="1">
                <a:solidFill>
                  <a:schemeClr val="bg1"/>
                </a:solidFill>
              </a:rPr>
              <a:t>of</a:t>
            </a:r>
            <a:r>
              <a:rPr lang="ru-RU" dirty="0">
                <a:solidFill>
                  <a:schemeClr val="bg1"/>
                </a:solidFill>
              </a:rPr>
              <a:t> </a:t>
            </a:r>
            <a:r>
              <a:rPr lang="ru-RU" dirty="0" err="1">
                <a:solidFill>
                  <a:schemeClr val="bg1"/>
                </a:solidFill>
              </a:rPr>
              <a:t>the</a:t>
            </a:r>
            <a:r>
              <a:rPr lang="ru-RU" dirty="0">
                <a:solidFill>
                  <a:schemeClr val="bg1"/>
                </a:solidFill>
              </a:rPr>
              <a:t> </a:t>
            </a:r>
            <a:r>
              <a:rPr lang="ru-RU" dirty="0" err="1">
                <a:solidFill>
                  <a:schemeClr val="bg1"/>
                </a:solidFill>
              </a:rPr>
              <a:t>project</a:t>
            </a:r>
            <a:r>
              <a:rPr lang="ru-RU" dirty="0">
                <a:solidFill>
                  <a:schemeClr val="bg1"/>
                </a:solidFill>
              </a:rPr>
              <a:t> </a:t>
            </a:r>
            <a:r>
              <a:rPr lang="ru-RU" dirty="0" err="1">
                <a:solidFill>
                  <a:schemeClr val="bg1"/>
                </a:solidFill>
              </a:rPr>
              <a:t>in</a:t>
            </a:r>
            <a:r>
              <a:rPr lang="ru-RU" dirty="0">
                <a:solidFill>
                  <a:schemeClr val="bg1"/>
                </a:solidFill>
              </a:rPr>
              <a:t> </a:t>
            </a:r>
            <a:r>
              <a:rPr lang="ru-RU" dirty="0" err="1">
                <a:solidFill>
                  <a:schemeClr val="bg1"/>
                </a:solidFill>
              </a:rPr>
              <a:t>order</a:t>
            </a:r>
            <a:r>
              <a:rPr lang="ru-RU" dirty="0">
                <a:solidFill>
                  <a:schemeClr val="bg1"/>
                </a:solidFill>
              </a:rPr>
              <a:t> </a:t>
            </a:r>
            <a:r>
              <a:rPr lang="ru-RU" dirty="0" err="1">
                <a:solidFill>
                  <a:schemeClr val="bg1"/>
                </a:solidFill>
              </a:rPr>
              <a:t>to</a:t>
            </a:r>
            <a:r>
              <a:rPr lang="ru-RU" dirty="0">
                <a:solidFill>
                  <a:schemeClr val="bg1"/>
                </a:solidFill>
              </a:rPr>
              <a:t> </a:t>
            </a:r>
            <a:r>
              <a:rPr lang="ru-RU" dirty="0" err="1">
                <a:solidFill>
                  <a:schemeClr val="bg1"/>
                </a:solidFill>
              </a:rPr>
              <a:t>improve</a:t>
            </a:r>
            <a:r>
              <a:rPr lang="ru-RU" dirty="0">
                <a:solidFill>
                  <a:schemeClr val="bg1"/>
                </a:solidFill>
              </a:rPr>
              <a:t> </a:t>
            </a:r>
            <a:r>
              <a:rPr lang="ru-RU" dirty="0" err="1">
                <a:solidFill>
                  <a:schemeClr val="bg1"/>
                </a:solidFill>
              </a:rPr>
              <a:t>it</a:t>
            </a:r>
            <a:r>
              <a:rPr lang="ru-RU" dirty="0">
                <a:solidFill>
                  <a:schemeClr val="bg1"/>
                </a:solidFill>
              </a:rPr>
              <a:t>.</a:t>
            </a:r>
          </a:p>
        </p:txBody>
      </p:sp>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1613" y="631371"/>
            <a:ext cx="2066925" cy="3810000"/>
          </a:xfrm>
          <a:prstGeom prst="rect">
            <a:avLst/>
          </a:prstGeom>
        </p:spPr>
      </p:pic>
    </p:spTree>
    <p:extLst>
      <p:ext uri="{BB962C8B-B14F-4D97-AF65-F5344CB8AC3E}">
        <p14:creationId xmlns:p14="http://schemas.microsoft.com/office/powerpoint/2010/main" val="6419512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1145</TotalTime>
  <Words>1025</Words>
  <Application>Microsoft Office PowerPoint</Application>
  <PresentationFormat>Широкоэкранный</PresentationFormat>
  <Paragraphs>80</Paragraphs>
  <Slides>31</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31</vt:i4>
      </vt:variant>
    </vt:vector>
  </HeadingPairs>
  <TitlesOfParts>
    <vt:vector size="37" baseType="lpstr">
      <vt:lpstr>Arial</vt:lpstr>
      <vt:lpstr>Calibri</vt:lpstr>
      <vt:lpstr>Calibri Light</vt:lpstr>
      <vt:lpstr>Segoe UI</vt:lpstr>
      <vt:lpstr>Tahoma</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Ольга</dc:creator>
  <cp:lastModifiedBy>Olha Bahno</cp:lastModifiedBy>
  <cp:revision>343</cp:revision>
  <dcterms:created xsi:type="dcterms:W3CDTF">2017-05-14T13:17:16Z</dcterms:created>
  <dcterms:modified xsi:type="dcterms:W3CDTF">2018-12-10T20:09:33Z</dcterms:modified>
</cp:coreProperties>
</file>